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9144000"/>
  <p:embeddedFontLst>
    <p:embeddedFont>
      <p:font typeface="Helvetica Neue"/>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E06E72-85E4-42B6-B7AF-ACC663C6BDD3}">
  <a:tblStyle styleId="{08E06E72-85E4-42B6-B7AF-ACC663C6BDD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HelveticaNeue-bold.fntdata"/><Relationship Id="rId52" Type="http://schemas.openxmlformats.org/officeDocument/2006/relationships/font" Target="fonts/HelveticaNeue-regular.fntdata"/><Relationship Id="rId11" Type="http://schemas.openxmlformats.org/officeDocument/2006/relationships/slide" Target="slides/slide6.xml"/><Relationship Id="rId55" Type="http://schemas.openxmlformats.org/officeDocument/2006/relationships/font" Target="fonts/HelveticaNeue-boldItalic.fntdata"/><Relationship Id="rId10" Type="http://schemas.openxmlformats.org/officeDocument/2006/relationships/slide" Target="slides/slide5.xml"/><Relationship Id="rId54" Type="http://schemas.openxmlformats.org/officeDocument/2006/relationships/font" Target="fonts/HelveticaNeue-italic.fntdata"/><Relationship Id="rId13" Type="http://schemas.openxmlformats.org/officeDocument/2006/relationships/slide" Target="slides/slide8.xml"/><Relationship Id="rId57" Type="http://schemas.openxmlformats.org/officeDocument/2006/relationships/font" Target="fonts/OpenSans-bold.fntdata"/><Relationship Id="rId12" Type="http://schemas.openxmlformats.org/officeDocument/2006/relationships/slide" Target="slides/slide7.xml"/><Relationship Id="rId56" Type="http://schemas.openxmlformats.org/officeDocument/2006/relationships/font" Target="fonts/OpenSans-regular.fntdata"/><Relationship Id="rId15" Type="http://schemas.openxmlformats.org/officeDocument/2006/relationships/slide" Target="slides/slide10.xml"/><Relationship Id="rId59" Type="http://schemas.openxmlformats.org/officeDocument/2006/relationships/font" Target="fonts/OpenSans-boldItalic.fntdata"/><Relationship Id="rId14" Type="http://schemas.openxmlformats.org/officeDocument/2006/relationships/slide" Target="slides/slide9.xml"/><Relationship Id="rId58"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3ff7a0a270_0_30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13ff7a0a270_0_3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ff7a0a270_0_3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13ff7a0a270_0_3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3ff7a0a270_0_3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13ff7a0a270_0_3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4300817663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4300817663_0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3ff7a0a270_0_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13ff7a0a270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ff7a0a270_0_1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13ff7a0a270_0_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3ff7a0a270_0_3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13ff7a0a270_0_3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3ff7a0a270_0_3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13ff7a0a270_0_3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3ff7a0a270_0_38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13ff7a0a270_0_3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3ff7a0a270_0_39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13ff7a0a270_0_3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3ff7a0a270_0_4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13ff7a0a270_0_4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3ff7a0a270_0_4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13ff7a0a270_0_4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3ff7a0a270_0_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13ff7a0a270_0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3ff7a0a270_0_17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13ff7a0a270_0_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3ff7a0a270_0_4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13ff7a0a270_0_4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3ff7a0a270_0_4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13ff7a0a270_0_4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ff7a0a270_0_4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13ff7a0a270_0_4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ff7a0a270_0_47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13ff7a0a270_0_4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3ff7a0a270_0_4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13ff7a0a270_0_4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ff7a0a270_0_49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13ff7a0a270_0_4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3df4796191_0_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g13df4796191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ff7a0a270_0_50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13ff7a0a270_0_5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3ff7a0a270_0_5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13ff7a0a270_0_5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3ff7a0a270_0_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13ff7a0a270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3ff7a0a270_0_1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13ff7a0a270_0_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3ffdd8e5df_0_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13ffdd8e5df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4300817663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4300817663_0_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3ff7a0a270_0_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13ff7a0a270_0_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3df4796191_0_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g13df4796191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3ff7a0a270_0_5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13ff7a0a270_0_5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3ff7a0a270_0_5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13ff7a0a270_0_5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3ff7a0a270_0_2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13ff7a0a270_0_2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3ff7a0a270_0_5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g13ff7a0a270_0_5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4300817663_0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4300817663_0_7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4300817663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4300817663_0_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4300817663_0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4300817663_0_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4300817663_0_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4300817663_0_10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4300817663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4300817663_0_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3ff7a0a270_0_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28" name="Google Shape;528;g13ff7a0a270_0_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3ff7a0a270_0_2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13ff7a0a270_0_2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3ff7a0a270_0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g13ff7a0a270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3ff7a0a270_0_19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13ff7a0a270_0_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ff7a0a270_0_2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13ff7a0a270_0_2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3ff7a0a270_0_28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13ff7a0a270_0_2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type="title">
  <p:cSld name="TITLE">
    <p:spTree>
      <p:nvGrpSpPr>
        <p:cNvPr id="11" name="Shape 11"/>
        <p:cNvGrpSpPr/>
        <p:nvPr/>
      </p:nvGrpSpPr>
      <p:grpSpPr>
        <a:xfrm>
          <a:off x="0" y="0"/>
          <a:ext cx="0" cy="0"/>
          <a:chOff x="0" y="0"/>
          <a:chExt cx="0" cy="0"/>
        </a:xfrm>
      </p:grpSpPr>
      <p:pic>
        <p:nvPicPr>
          <p:cNvPr descr="Picture 10" id="12" name="Google Shape;12;p2"/>
          <p:cNvPicPr preferRelativeResize="0"/>
          <p:nvPr/>
        </p:nvPicPr>
        <p:blipFill rotWithShape="1">
          <a:blip r:embed="rId2">
            <a:alphaModFix/>
          </a:blip>
          <a:srcRect b="0" l="0" r="0" t="0"/>
          <a:stretch/>
        </p:blipFill>
        <p:spPr>
          <a:xfrm>
            <a:off x="5429251" y="819670"/>
            <a:ext cx="1322585" cy="1872686"/>
          </a:xfrm>
          <a:prstGeom prst="rect">
            <a:avLst/>
          </a:prstGeom>
          <a:noFill/>
          <a:ln>
            <a:noFill/>
          </a:ln>
        </p:spPr>
      </p:pic>
      <p:sp>
        <p:nvSpPr>
          <p:cNvPr id="13" name="Google Shape;13;p2"/>
          <p:cNvSpPr txBox="1"/>
          <p:nvPr>
            <p:ph type="title"/>
          </p:nvPr>
        </p:nvSpPr>
        <p:spPr>
          <a:xfrm>
            <a:off x="748144" y="2875171"/>
            <a:ext cx="10737300" cy="1412100"/>
          </a:xfrm>
          <a:prstGeom prst="rect">
            <a:avLst/>
          </a:prstGeom>
          <a:noFill/>
          <a:ln>
            <a:noFill/>
          </a:ln>
        </p:spPr>
        <p:txBody>
          <a:bodyPr anchorCtr="0" anchor="b" bIns="45675" lIns="45675" spcFirstLastPara="1" rIns="45675" wrap="square" tIns="45675">
            <a:noAutofit/>
          </a:bodyPr>
          <a:lstStyle>
            <a:lvl1pPr lvl="0" algn="ctr">
              <a:lnSpc>
                <a:spcPct val="90000"/>
              </a:lnSpc>
              <a:spcBef>
                <a:spcPts val="0"/>
              </a:spcBef>
              <a:spcAft>
                <a:spcPts val="0"/>
              </a:spcAft>
              <a:buClr>
                <a:srgbClr val="000000"/>
              </a:buClr>
              <a:buSzPts val="4400"/>
              <a:buFont typeface="Arial"/>
              <a:buNone/>
              <a:defRPr b="0" sz="44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4" name="Google Shape;14;p2"/>
          <p:cNvSpPr txBox="1"/>
          <p:nvPr>
            <p:ph idx="1" type="body"/>
          </p:nvPr>
        </p:nvSpPr>
        <p:spPr>
          <a:xfrm>
            <a:off x="748144" y="4287401"/>
            <a:ext cx="10737300" cy="558900"/>
          </a:xfrm>
          <a:prstGeom prst="rect">
            <a:avLst/>
          </a:prstGeom>
          <a:noFill/>
          <a:ln>
            <a:noFill/>
          </a:ln>
        </p:spPr>
        <p:txBody>
          <a:bodyPr anchorCtr="0" anchor="t" bIns="45675" lIns="45675" spcFirstLastPara="1" rIns="45675" wrap="square" tIns="45675">
            <a:noAutofit/>
          </a:bodyPr>
          <a:lstStyle>
            <a:lvl1pPr indent="-228600" lvl="0" marL="457200" algn="ctr">
              <a:lnSpc>
                <a:spcPct val="90000"/>
              </a:lnSpc>
              <a:spcBef>
                <a:spcPts val="1000"/>
              </a:spcBef>
              <a:spcAft>
                <a:spcPts val="0"/>
              </a:spcAft>
              <a:buClr>
                <a:srgbClr val="767171"/>
              </a:buClr>
              <a:buSzPts val="2000"/>
              <a:buFont typeface="Arial"/>
              <a:buNone/>
              <a:defRPr sz="2000">
                <a:solidFill>
                  <a:srgbClr val="767171"/>
                </a:solidFill>
              </a:defRPr>
            </a:lvl1pPr>
            <a:lvl2pPr indent="-228600" lvl="1" marL="914400" algn="ctr">
              <a:lnSpc>
                <a:spcPct val="90000"/>
              </a:lnSpc>
              <a:spcBef>
                <a:spcPts val="1000"/>
              </a:spcBef>
              <a:spcAft>
                <a:spcPts val="0"/>
              </a:spcAft>
              <a:buClr>
                <a:srgbClr val="767171"/>
              </a:buClr>
              <a:buSzPts val="2000"/>
              <a:buFont typeface="Arial"/>
              <a:buNone/>
              <a:defRPr sz="2000">
                <a:solidFill>
                  <a:srgbClr val="767171"/>
                </a:solidFill>
              </a:defRPr>
            </a:lvl2pPr>
            <a:lvl3pPr indent="-228600" lvl="2" marL="1371600" algn="ctr">
              <a:lnSpc>
                <a:spcPct val="90000"/>
              </a:lnSpc>
              <a:spcBef>
                <a:spcPts val="1000"/>
              </a:spcBef>
              <a:spcAft>
                <a:spcPts val="0"/>
              </a:spcAft>
              <a:buClr>
                <a:srgbClr val="767171"/>
              </a:buClr>
              <a:buSzPts val="2000"/>
              <a:buFont typeface="Arial"/>
              <a:buNone/>
              <a:defRPr sz="2000">
                <a:solidFill>
                  <a:srgbClr val="767171"/>
                </a:solidFill>
              </a:defRPr>
            </a:lvl3pPr>
            <a:lvl4pPr indent="-228600" lvl="3" marL="1828800" algn="ctr">
              <a:lnSpc>
                <a:spcPct val="90000"/>
              </a:lnSpc>
              <a:spcBef>
                <a:spcPts val="1000"/>
              </a:spcBef>
              <a:spcAft>
                <a:spcPts val="0"/>
              </a:spcAft>
              <a:buClr>
                <a:srgbClr val="767171"/>
              </a:buClr>
              <a:buSzPts val="2000"/>
              <a:buFont typeface="Arial"/>
              <a:buNone/>
              <a:defRPr sz="2000">
                <a:solidFill>
                  <a:srgbClr val="767171"/>
                </a:solidFill>
              </a:defRPr>
            </a:lvl4pPr>
            <a:lvl5pPr indent="-228600" lvl="4" marL="2286000" algn="ctr">
              <a:lnSpc>
                <a:spcPct val="90000"/>
              </a:lnSpc>
              <a:spcBef>
                <a:spcPts val="1000"/>
              </a:spcBef>
              <a:spcAft>
                <a:spcPts val="0"/>
              </a:spcAft>
              <a:buClr>
                <a:srgbClr val="767171"/>
              </a:buClr>
              <a:buSzPts val="2000"/>
              <a:buFont typeface="Arial"/>
              <a:buNone/>
              <a:defRPr sz="2000">
                <a:solidFill>
                  <a:srgbClr val="767171"/>
                </a:solidFill>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5" name="Google Shape;15;p2"/>
          <p:cNvSpPr/>
          <p:nvPr/>
        </p:nvSpPr>
        <p:spPr>
          <a:xfrm>
            <a:off x="0" y="5771355"/>
            <a:ext cx="12192000" cy="1124700"/>
          </a:xfrm>
          <a:prstGeom prst="rect">
            <a:avLst/>
          </a:prstGeom>
          <a:solidFill>
            <a:srgbClr val="EE4D2D"/>
          </a:solid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6" name="Google Shape;16;p2"/>
          <p:cNvSpPr txBox="1"/>
          <p:nvPr>
            <p:ph idx="12" type="sldNum"/>
          </p:nvPr>
        </p:nvSpPr>
        <p:spPr>
          <a:xfrm>
            <a:off x="5892800" y="6172200"/>
            <a:ext cx="2844900" cy="3684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1200"/>
              <a:buFont typeface="Arial"/>
              <a:buNone/>
              <a:defRPr sz="1200">
                <a:solidFill>
                  <a:srgbClr val="888888"/>
                </a:solidFill>
              </a:defRPr>
            </a:lvl1pPr>
            <a:lvl2pPr indent="0" lvl="1" marL="0" algn="r">
              <a:lnSpc>
                <a:spcPct val="100000"/>
              </a:lnSpc>
              <a:spcBef>
                <a:spcPts val="0"/>
              </a:spcBef>
              <a:spcAft>
                <a:spcPts val="0"/>
              </a:spcAft>
              <a:buClr>
                <a:srgbClr val="888888"/>
              </a:buClr>
              <a:buSzPts val="1200"/>
              <a:buFont typeface="Arial"/>
              <a:buNone/>
              <a:defRPr sz="1200">
                <a:solidFill>
                  <a:srgbClr val="888888"/>
                </a:solidFill>
              </a:defRPr>
            </a:lvl2pPr>
            <a:lvl3pPr indent="0" lvl="2" marL="0" algn="r">
              <a:lnSpc>
                <a:spcPct val="100000"/>
              </a:lnSpc>
              <a:spcBef>
                <a:spcPts val="0"/>
              </a:spcBef>
              <a:spcAft>
                <a:spcPts val="0"/>
              </a:spcAft>
              <a:buClr>
                <a:srgbClr val="888888"/>
              </a:buClr>
              <a:buSzPts val="1200"/>
              <a:buFont typeface="Arial"/>
              <a:buNone/>
              <a:defRPr sz="1200">
                <a:solidFill>
                  <a:srgbClr val="888888"/>
                </a:solidFill>
              </a:defRPr>
            </a:lvl3pPr>
            <a:lvl4pPr indent="0" lvl="3" marL="0" algn="r">
              <a:lnSpc>
                <a:spcPct val="100000"/>
              </a:lnSpc>
              <a:spcBef>
                <a:spcPts val="0"/>
              </a:spcBef>
              <a:spcAft>
                <a:spcPts val="0"/>
              </a:spcAft>
              <a:buClr>
                <a:srgbClr val="888888"/>
              </a:buClr>
              <a:buSzPts val="1200"/>
              <a:buFont typeface="Arial"/>
              <a:buNone/>
              <a:defRPr sz="1200">
                <a:solidFill>
                  <a:srgbClr val="888888"/>
                </a:solidFill>
              </a:defRPr>
            </a:lvl4pPr>
            <a:lvl5pPr indent="0" lvl="4" marL="0" algn="r">
              <a:lnSpc>
                <a:spcPct val="100000"/>
              </a:lnSpc>
              <a:spcBef>
                <a:spcPts val="0"/>
              </a:spcBef>
              <a:spcAft>
                <a:spcPts val="0"/>
              </a:spcAft>
              <a:buClr>
                <a:srgbClr val="888888"/>
              </a:buClr>
              <a:buSzPts val="1200"/>
              <a:buFont typeface="Arial"/>
              <a:buNone/>
              <a:defRPr sz="1200">
                <a:solidFill>
                  <a:srgbClr val="888888"/>
                </a:solidFill>
              </a:defRPr>
            </a:lvl5pPr>
            <a:lvl6pPr indent="0" lvl="5" marL="0" algn="r">
              <a:lnSpc>
                <a:spcPct val="100000"/>
              </a:lnSpc>
              <a:spcBef>
                <a:spcPts val="0"/>
              </a:spcBef>
              <a:spcAft>
                <a:spcPts val="0"/>
              </a:spcAft>
              <a:buClr>
                <a:srgbClr val="888888"/>
              </a:buClr>
              <a:buSzPts val="1200"/>
              <a:buFont typeface="Arial"/>
              <a:buNone/>
              <a:defRPr sz="1200">
                <a:solidFill>
                  <a:srgbClr val="888888"/>
                </a:solidFill>
              </a:defRPr>
            </a:lvl6pPr>
            <a:lvl7pPr indent="0" lvl="6" marL="0" algn="r">
              <a:lnSpc>
                <a:spcPct val="100000"/>
              </a:lnSpc>
              <a:spcBef>
                <a:spcPts val="0"/>
              </a:spcBef>
              <a:spcAft>
                <a:spcPts val="0"/>
              </a:spcAft>
              <a:buClr>
                <a:srgbClr val="888888"/>
              </a:buClr>
              <a:buSzPts val="1200"/>
              <a:buFont typeface="Arial"/>
              <a:buNone/>
              <a:defRPr sz="1200">
                <a:solidFill>
                  <a:srgbClr val="888888"/>
                </a:solidFill>
              </a:defRPr>
            </a:lvl7pPr>
            <a:lvl8pPr indent="0" lvl="7" marL="0" algn="r">
              <a:lnSpc>
                <a:spcPct val="100000"/>
              </a:lnSpc>
              <a:spcBef>
                <a:spcPts val="0"/>
              </a:spcBef>
              <a:spcAft>
                <a:spcPts val="0"/>
              </a:spcAft>
              <a:buClr>
                <a:srgbClr val="888888"/>
              </a:buClr>
              <a:buSzPts val="1200"/>
              <a:buFont typeface="Arial"/>
              <a:buNone/>
              <a:defRPr sz="1200">
                <a:solidFill>
                  <a:srgbClr val="888888"/>
                </a:solidFill>
              </a:defRPr>
            </a:lvl8pPr>
            <a:lvl9pPr indent="0" lvl="8" marL="0" algn="r">
              <a:lnSpc>
                <a:spcPct val="100000"/>
              </a:lnSpc>
              <a:spcBef>
                <a:spcPts val="0"/>
              </a:spcBef>
              <a:spcAft>
                <a:spcPts val="0"/>
              </a:spcAft>
              <a:buClr>
                <a:srgbClr val="888888"/>
              </a:buClr>
              <a:buSzPts val="1200"/>
              <a:buFont typeface="Arial"/>
              <a:buNone/>
              <a:defRPr sz="12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ub Titles and Contents" showMasterSp="0" type="tx">
  <p:cSld name="TITLE_AND_BODY">
    <p:spTree>
      <p:nvGrpSpPr>
        <p:cNvPr id="17" name="Shape 17"/>
        <p:cNvGrpSpPr/>
        <p:nvPr/>
      </p:nvGrpSpPr>
      <p:grpSpPr>
        <a:xfrm>
          <a:off x="0" y="0"/>
          <a:ext cx="0" cy="0"/>
          <a:chOff x="0" y="0"/>
          <a:chExt cx="0" cy="0"/>
        </a:xfrm>
      </p:grpSpPr>
      <p:cxnSp>
        <p:nvCxnSpPr>
          <p:cNvPr id="18" name="Google Shape;18;p3"/>
          <p:cNvCxnSpPr/>
          <p:nvPr/>
        </p:nvCxnSpPr>
        <p:spPr>
          <a:xfrm>
            <a:off x="739410" y="651219"/>
            <a:ext cx="11196300" cy="0"/>
          </a:xfrm>
          <a:prstGeom prst="straightConnector1">
            <a:avLst/>
          </a:prstGeom>
          <a:noFill/>
          <a:ln cap="flat" cmpd="sng" w="50800">
            <a:solidFill>
              <a:srgbClr val="EE4D2D"/>
            </a:solidFill>
            <a:prstDash val="solid"/>
            <a:round/>
            <a:headEnd len="sm" w="sm" type="none"/>
            <a:tailEnd len="sm" w="sm" type="none"/>
          </a:ln>
        </p:spPr>
      </p:cxnSp>
      <p:sp>
        <p:nvSpPr>
          <p:cNvPr id="19" name="Google Shape;19;p3"/>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0" name="Google Shape;20;p3"/>
          <p:cNvSpPr txBox="1"/>
          <p:nvPr>
            <p:ph idx="1" type="body"/>
          </p:nvPr>
        </p:nvSpPr>
        <p:spPr>
          <a:xfrm>
            <a:off x="736600" y="1432100"/>
            <a:ext cx="6237300" cy="805500"/>
          </a:xfrm>
          <a:prstGeom prst="rect">
            <a:avLst/>
          </a:prstGeom>
          <a:noFill/>
          <a:ln>
            <a:noFill/>
          </a:ln>
        </p:spPr>
        <p:txBody>
          <a:bodyPr anchorCtr="0" anchor="t" bIns="45700" lIns="45700" spcFirstLastPara="1" rIns="45700" wrap="square" tIns="45700">
            <a:noAutofit/>
          </a:bodyPr>
          <a:lstStyle>
            <a:lvl1pPr indent="-323850" lvl="0" marL="457200" algn="l">
              <a:lnSpc>
                <a:spcPct val="100000"/>
              </a:lnSpc>
              <a:spcBef>
                <a:spcPts val="0"/>
              </a:spcBef>
              <a:spcAft>
                <a:spcPts val="0"/>
              </a:spcAft>
              <a:buSzPts val="1500"/>
              <a:buFont typeface="Arial"/>
              <a:buChar char="▪"/>
              <a:defRPr sz="1500"/>
            </a:lvl1pPr>
            <a:lvl2pPr indent="-323850" lvl="1" marL="914400" algn="l">
              <a:lnSpc>
                <a:spcPct val="100000"/>
              </a:lnSpc>
              <a:spcBef>
                <a:spcPts val="0"/>
              </a:spcBef>
              <a:spcAft>
                <a:spcPts val="0"/>
              </a:spcAft>
              <a:buSzPts val="1500"/>
              <a:buFont typeface="Arial"/>
              <a:buChar char="o"/>
              <a:defRPr sz="1500"/>
            </a:lvl2pPr>
            <a:lvl3pPr indent="-323850" lvl="2" marL="1371600" algn="l">
              <a:lnSpc>
                <a:spcPct val="100000"/>
              </a:lnSpc>
              <a:spcBef>
                <a:spcPts val="0"/>
              </a:spcBef>
              <a:spcAft>
                <a:spcPts val="0"/>
              </a:spcAft>
              <a:buSzPts val="1500"/>
              <a:buFont typeface="Arial"/>
              <a:buChar char="•"/>
              <a:defRPr sz="1500"/>
            </a:lvl3pPr>
            <a:lvl4pPr indent="-323850" lvl="3" marL="1828800" algn="l">
              <a:lnSpc>
                <a:spcPct val="100000"/>
              </a:lnSpc>
              <a:spcBef>
                <a:spcPts val="0"/>
              </a:spcBef>
              <a:spcAft>
                <a:spcPts val="0"/>
              </a:spcAft>
              <a:buSzPts val="1500"/>
              <a:buFont typeface="Arial"/>
              <a:buChar char="•"/>
              <a:defRPr sz="1500"/>
            </a:lvl4pPr>
            <a:lvl5pPr indent="-323850" lvl="4" marL="2286000" algn="l">
              <a:lnSpc>
                <a:spcPct val="100000"/>
              </a:lnSpc>
              <a:spcBef>
                <a:spcPts val="0"/>
              </a:spcBef>
              <a:spcAft>
                <a:spcPts val="0"/>
              </a:spcAft>
              <a:buSzPts val="1500"/>
              <a:buFont typeface="Arial"/>
              <a:buChar char="•"/>
              <a:defRPr sz="1500"/>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1" name="Google Shape;21;p3"/>
          <p:cNvSpPr txBox="1"/>
          <p:nvPr>
            <p:ph idx="2" type="body"/>
          </p:nvPr>
        </p:nvSpPr>
        <p:spPr>
          <a:xfrm>
            <a:off x="733425" y="982562"/>
            <a:ext cx="5057700" cy="439800"/>
          </a:xfrm>
          <a:prstGeom prst="rect">
            <a:avLst/>
          </a:prstGeom>
          <a:noFill/>
          <a:ln>
            <a:noFill/>
          </a:ln>
        </p:spPr>
        <p:txBody>
          <a:bodyPr anchorCtr="0" anchor="ctr" bIns="45700" lIns="45700" spcFirstLastPara="1" rIns="45700" wrap="square" tIns="45700">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o"/>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2" name="Google Shape;22;p3"/>
          <p:cNvSpPr txBox="1"/>
          <p:nvPr>
            <p:ph idx="3" type="body"/>
          </p:nvPr>
        </p:nvSpPr>
        <p:spPr>
          <a:xfrm>
            <a:off x="733425" y="2455546"/>
            <a:ext cx="5057700" cy="439800"/>
          </a:xfrm>
          <a:prstGeom prst="rect">
            <a:avLst/>
          </a:prstGeom>
          <a:noFill/>
          <a:ln>
            <a:noFill/>
          </a:ln>
        </p:spPr>
        <p:txBody>
          <a:bodyPr anchorCtr="0" anchor="ctr" bIns="45700" lIns="45700" spcFirstLastPara="1" rIns="45700" wrap="square" tIns="45700">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o"/>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3" name="Google Shape;23;p3"/>
          <p:cNvSpPr txBox="1"/>
          <p:nvPr>
            <p:ph idx="4" type="body"/>
          </p:nvPr>
        </p:nvSpPr>
        <p:spPr>
          <a:xfrm>
            <a:off x="733423" y="4055471"/>
            <a:ext cx="5057700" cy="439800"/>
          </a:xfrm>
          <a:prstGeom prst="rect">
            <a:avLst/>
          </a:prstGeom>
          <a:noFill/>
          <a:ln>
            <a:noFill/>
          </a:ln>
        </p:spPr>
        <p:txBody>
          <a:bodyPr anchorCtr="0" anchor="ctr" bIns="45700" lIns="45700" spcFirstLastPara="1" rIns="45700" wrap="square" tIns="45700">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o"/>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4" name="Google Shape;24;p3"/>
          <p:cNvSpPr txBox="1"/>
          <p:nvPr>
            <p:ph idx="12" type="sldNum"/>
          </p:nvPr>
        </p:nvSpPr>
        <p:spPr>
          <a:xfrm>
            <a:off x="11721216" y="6406785"/>
            <a:ext cx="273600" cy="2643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1200"/>
              <a:buFont typeface="Arial"/>
              <a:buNone/>
              <a:defRPr sz="1200">
                <a:solidFill>
                  <a:srgbClr val="888888"/>
                </a:solidFill>
              </a:defRPr>
            </a:lvl1pPr>
            <a:lvl2pPr indent="0" lvl="1" marL="0" algn="r">
              <a:lnSpc>
                <a:spcPct val="100000"/>
              </a:lnSpc>
              <a:spcBef>
                <a:spcPts val="0"/>
              </a:spcBef>
              <a:spcAft>
                <a:spcPts val="0"/>
              </a:spcAft>
              <a:buClr>
                <a:srgbClr val="888888"/>
              </a:buClr>
              <a:buSzPts val="1200"/>
              <a:buFont typeface="Arial"/>
              <a:buNone/>
              <a:defRPr sz="1200">
                <a:solidFill>
                  <a:srgbClr val="888888"/>
                </a:solidFill>
              </a:defRPr>
            </a:lvl2pPr>
            <a:lvl3pPr indent="0" lvl="2" marL="0" algn="r">
              <a:lnSpc>
                <a:spcPct val="100000"/>
              </a:lnSpc>
              <a:spcBef>
                <a:spcPts val="0"/>
              </a:spcBef>
              <a:spcAft>
                <a:spcPts val="0"/>
              </a:spcAft>
              <a:buClr>
                <a:srgbClr val="888888"/>
              </a:buClr>
              <a:buSzPts val="1200"/>
              <a:buFont typeface="Arial"/>
              <a:buNone/>
              <a:defRPr sz="1200">
                <a:solidFill>
                  <a:srgbClr val="888888"/>
                </a:solidFill>
              </a:defRPr>
            </a:lvl3pPr>
            <a:lvl4pPr indent="0" lvl="3" marL="0" algn="r">
              <a:lnSpc>
                <a:spcPct val="100000"/>
              </a:lnSpc>
              <a:spcBef>
                <a:spcPts val="0"/>
              </a:spcBef>
              <a:spcAft>
                <a:spcPts val="0"/>
              </a:spcAft>
              <a:buClr>
                <a:srgbClr val="888888"/>
              </a:buClr>
              <a:buSzPts val="1200"/>
              <a:buFont typeface="Arial"/>
              <a:buNone/>
              <a:defRPr sz="1200">
                <a:solidFill>
                  <a:srgbClr val="888888"/>
                </a:solidFill>
              </a:defRPr>
            </a:lvl4pPr>
            <a:lvl5pPr indent="0" lvl="4" marL="0" algn="r">
              <a:lnSpc>
                <a:spcPct val="100000"/>
              </a:lnSpc>
              <a:spcBef>
                <a:spcPts val="0"/>
              </a:spcBef>
              <a:spcAft>
                <a:spcPts val="0"/>
              </a:spcAft>
              <a:buClr>
                <a:srgbClr val="888888"/>
              </a:buClr>
              <a:buSzPts val="1200"/>
              <a:buFont typeface="Arial"/>
              <a:buNone/>
              <a:defRPr sz="1200">
                <a:solidFill>
                  <a:srgbClr val="888888"/>
                </a:solidFill>
              </a:defRPr>
            </a:lvl5pPr>
            <a:lvl6pPr indent="0" lvl="5" marL="0" algn="r">
              <a:lnSpc>
                <a:spcPct val="100000"/>
              </a:lnSpc>
              <a:spcBef>
                <a:spcPts val="0"/>
              </a:spcBef>
              <a:spcAft>
                <a:spcPts val="0"/>
              </a:spcAft>
              <a:buClr>
                <a:srgbClr val="888888"/>
              </a:buClr>
              <a:buSzPts val="1200"/>
              <a:buFont typeface="Arial"/>
              <a:buNone/>
              <a:defRPr sz="1200">
                <a:solidFill>
                  <a:srgbClr val="888888"/>
                </a:solidFill>
              </a:defRPr>
            </a:lvl6pPr>
            <a:lvl7pPr indent="0" lvl="6" marL="0" algn="r">
              <a:lnSpc>
                <a:spcPct val="100000"/>
              </a:lnSpc>
              <a:spcBef>
                <a:spcPts val="0"/>
              </a:spcBef>
              <a:spcAft>
                <a:spcPts val="0"/>
              </a:spcAft>
              <a:buClr>
                <a:srgbClr val="888888"/>
              </a:buClr>
              <a:buSzPts val="1200"/>
              <a:buFont typeface="Arial"/>
              <a:buNone/>
              <a:defRPr sz="1200">
                <a:solidFill>
                  <a:srgbClr val="888888"/>
                </a:solidFill>
              </a:defRPr>
            </a:lvl7pPr>
            <a:lvl8pPr indent="0" lvl="7" marL="0" algn="r">
              <a:lnSpc>
                <a:spcPct val="100000"/>
              </a:lnSpc>
              <a:spcBef>
                <a:spcPts val="0"/>
              </a:spcBef>
              <a:spcAft>
                <a:spcPts val="0"/>
              </a:spcAft>
              <a:buClr>
                <a:srgbClr val="888888"/>
              </a:buClr>
              <a:buSzPts val="1200"/>
              <a:buFont typeface="Arial"/>
              <a:buNone/>
              <a:defRPr sz="1200">
                <a:solidFill>
                  <a:srgbClr val="888888"/>
                </a:solidFill>
              </a:defRPr>
            </a:lvl8pPr>
            <a:lvl9pPr indent="0" lvl="8" marL="0" algn="r">
              <a:lnSpc>
                <a:spcPct val="100000"/>
              </a:lnSpc>
              <a:spcBef>
                <a:spcPts val="0"/>
              </a:spcBef>
              <a:spcAft>
                <a:spcPts val="0"/>
              </a:spcAft>
              <a:buClr>
                <a:srgbClr val="888888"/>
              </a:buClr>
              <a:buSzPts val="1200"/>
              <a:buFont typeface="Arial"/>
              <a:buNone/>
              <a:defRPr sz="12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pic>
        <p:nvPicPr>
          <p:cNvPr descr="shopee-logo-en.png" id="25" name="Google Shape;25;p3"/>
          <p:cNvPicPr preferRelativeResize="0"/>
          <p:nvPr/>
        </p:nvPicPr>
        <p:blipFill rotWithShape="1">
          <a:blip r:embed="rId2">
            <a:alphaModFix/>
          </a:blip>
          <a:srcRect b="0" l="0" r="71131" t="0"/>
          <a:stretch/>
        </p:blipFill>
        <p:spPr>
          <a:xfrm>
            <a:off x="207873" y="202579"/>
            <a:ext cx="450504" cy="49416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26" name="Shape 26"/>
        <p:cNvGrpSpPr/>
        <p:nvPr/>
      </p:nvGrpSpPr>
      <p:grpSpPr>
        <a:xfrm>
          <a:off x="0" y="0"/>
          <a:ext cx="0" cy="0"/>
          <a:chOff x="0" y="0"/>
          <a:chExt cx="0" cy="0"/>
        </a:xfrm>
      </p:grpSpPr>
      <p:sp>
        <p:nvSpPr>
          <p:cNvPr id="27" name="Google Shape;27;p4"/>
          <p:cNvSpPr txBox="1"/>
          <p:nvPr>
            <p:ph type="title"/>
          </p:nvPr>
        </p:nvSpPr>
        <p:spPr>
          <a:xfrm>
            <a:off x="736600" y="63500"/>
            <a:ext cx="10744500" cy="580500"/>
          </a:xfrm>
          <a:prstGeom prst="rect">
            <a:avLst/>
          </a:prstGeom>
          <a:noFill/>
          <a:ln>
            <a:noFill/>
          </a:ln>
        </p:spPr>
        <p:txBody>
          <a:bodyPr anchorCtr="0" anchor="b" bIns="68550" lIns="68550" spcFirstLastPara="1" rIns="68550" wrap="square" tIns="6855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8" name="Google Shape;28;p4"/>
          <p:cNvSpPr txBox="1"/>
          <p:nvPr>
            <p:ph idx="1" type="body"/>
          </p:nvPr>
        </p:nvSpPr>
        <p:spPr>
          <a:xfrm>
            <a:off x="736600" y="1314622"/>
            <a:ext cx="10744500" cy="4351200"/>
          </a:xfrm>
          <a:prstGeom prst="rect">
            <a:avLst/>
          </a:prstGeom>
          <a:noFill/>
          <a:ln>
            <a:noFill/>
          </a:ln>
        </p:spPr>
        <p:txBody>
          <a:bodyPr anchorCtr="0" anchor="t" bIns="45700" lIns="45700" spcFirstLastPara="1" rIns="45700" wrap="square" tIns="45700">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o"/>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9" name="Google Shape;29;p4"/>
          <p:cNvSpPr txBox="1"/>
          <p:nvPr>
            <p:ph idx="12" type="sldNum"/>
          </p:nvPr>
        </p:nvSpPr>
        <p:spPr>
          <a:xfrm>
            <a:off x="11721216" y="6406785"/>
            <a:ext cx="273600" cy="2643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1200"/>
              <a:buFont typeface="Arial"/>
              <a:buNone/>
              <a:defRPr sz="1200">
                <a:solidFill>
                  <a:srgbClr val="888888"/>
                </a:solidFill>
              </a:defRPr>
            </a:lvl1pPr>
            <a:lvl2pPr indent="0" lvl="1" marL="0" algn="r">
              <a:lnSpc>
                <a:spcPct val="100000"/>
              </a:lnSpc>
              <a:spcBef>
                <a:spcPts val="0"/>
              </a:spcBef>
              <a:spcAft>
                <a:spcPts val="0"/>
              </a:spcAft>
              <a:buClr>
                <a:srgbClr val="888888"/>
              </a:buClr>
              <a:buSzPts val="1200"/>
              <a:buFont typeface="Arial"/>
              <a:buNone/>
              <a:defRPr sz="1200">
                <a:solidFill>
                  <a:srgbClr val="888888"/>
                </a:solidFill>
              </a:defRPr>
            </a:lvl2pPr>
            <a:lvl3pPr indent="0" lvl="2" marL="0" algn="r">
              <a:lnSpc>
                <a:spcPct val="100000"/>
              </a:lnSpc>
              <a:spcBef>
                <a:spcPts val="0"/>
              </a:spcBef>
              <a:spcAft>
                <a:spcPts val="0"/>
              </a:spcAft>
              <a:buClr>
                <a:srgbClr val="888888"/>
              </a:buClr>
              <a:buSzPts val="1200"/>
              <a:buFont typeface="Arial"/>
              <a:buNone/>
              <a:defRPr sz="1200">
                <a:solidFill>
                  <a:srgbClr val="888888"/>
                </a:solidFill>
              </a:defRPr>
            </a:lvl3pPr>
            <a:lvl4pPr indent="0" lvl="3" marL="0" algn="r">
              <a:lnSpc>
                <a:spcPct val="100000"/>
              </a:lnSpc>
              <a:spcBef>
                <a:spcPts val="0"/>
              </a:spcBef>
              <a:spcAft>
                <a:spcPts val="0"/>
              </a:spcAft>
              <a:buClr>
                <a:srgbClr val="888888"/>
              </a:buClr>
              <a:buSzPts val="1200"/>
              <a:buFont typeface="Arial"/>
              <a:buNone/>
              <a:defRPr sz="1200">
                <a:solidFill>
                  <a:srgbClr val="888888"/>
                </a:solidFill>
              </a:defRPr>
            </a:lvl4pPr>
            <a:lvl5pPr indent="0" lvl="4" marL="0" algn="r">
              <a:lnSpc>
                <a:spcPct val="100000"/>
              </a:lnSpc>
              <a:spcBef>
                <a:spcPts val="0"/>
              </a:spcBef>
              <a:spcAft>
                <a:spcPts val="0"/>
              </a:spcAft>
              <a:buClr>
                <a:srgbClr val="888888"/>
              </a:buClr>
              <a:buSzPts val="1200"/>
              <a:buFont typeface="Arial"/>
              <a:buNone/>
              <a:defRPr sz="1200">
                <a:solidFill>
                  <a:srgbClr val="888888"/>
                </a:solidFill>
              </a:defRPr>
            </a:lvl5pPr>
            <a:lvl6pPr indent="0" lvl="5" marL="0" algn="r">
              <a:lnSpc>
                <a:spcPct val="100000"/>
              </a:lnSpc>
              <a:spcBef>
                <a:spcPts val="0"/>
              </a:spcBef>
              <a:spcAft>
                <a:spcPts val="0"/>
              </a:spcAft>
              <a:buClr>
                <a:srgbClr val="888888"/>
              </a:buClr>
              <a:buSzPts val="1200"/>
              <a:buFont typeface="Arial"/>
              <a:buNone/>
              <a:defRPr sz="1200">
                <a:solidFill>
                  <a:srgbClr val="888888"/>
                </a:solidFill>
              </a:defRPr>
            </a:lvl6pPr>
            <a:lvl7pPr indent="0" lvl="6" marL="0" algn="r">
              <a:lnSpc>
                <a:spcPct val="100000"/>
              </a:lnSpc>
              <a:spcBef>
                <a:spcPts val="0"/>
              </a:spcBef>
              <a:spcAft>
                <a:spcPts val="0"/>
              </a:spcAft>
              <a:buClr>
                <a:srgbClr val="888888"/>
              </a:buClr>
              <a:buSzPts val="1200"/>
              <a:buFont typeface="Arial"/>
              <a:buNone/>
              <a:defRPr sz="1200">
                <a:solidFill>
                  <a:srgbClr val="888888"/>
                </a:solidFill>
              </a:defRPr>
            </a:lvl7pPr>
            <a:lvl8pPr indent="0" lvl="7" marL="0" algn="r">
              <a:lnSpc>
                <a:spcPct val="100000"/>
              </a:lnSpc>
              <a:spcBef>
                <a:spcPts val="0"/>
              </a:spcBef>
              <a:spcAft>
                <a:spcPts val="0"/>
              </a:spcAft>
              <a:buClr>
                <a:srgbClr val="888888"/>
              </a:buClr>
              <a:buSzPts val="1200"/>
              <a:buFont typeface="Arial"/>
              <a:buNone/>
              <a:defRPr sz="1200">
                <a:solidFill>
                  <a:srgbClr val="888888"/>
                </a:solidFill>
              </a:defRPr>
            </a:lvl8pPr>
            <a:lvl9pPr indent="0" lvl="8" marL="0" algn="r">
              <a:lnSpc>
                <a:spcPct val="100000"/>
              </a:lnSpc>
              <a:spcBef>
                <a:spcPts val="0"/>
              </a:spcBef>
              <a:spcAft>
                <a:spcPts val="0"/>
              </a:spcAft>
              <a:buClr>
                <a:srgbClr val="888888"/>
              </a:buClr>
              <a:buSzPts val="1200"/>
              <a:buFont typeface="Arial"/>
              <a:buNone/>
              <a:defRPr sz="12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mparison(Bullets)" showMasterSp="0">
  <p:cSld name="5_Comparison(Bullets)">
    <p:spTree>
      <p:nvGrpSpPr>
        <p:cNvPr id="30" name="Shape 30"/>
        <p:cNvGrpSpPr/>
        <p:nvPr/>
      </p:nvGrpSpPr>
      <p:grpSpPr>
        <a:xfrm>
          <a:off x="0" y="0"/>
          <a:ext cx="0" cy="0"/>
          <a:chOff x="0" y="0"/>
          <a:chExt cx="0" cy="0"/>
        </a:xfrm>
      </p:grpSpPr>
      <p:sp>
        <p:nvSpPr>
          <p:cNvPr id="31" name="Google Shape;31;p5"/>
          <p:cNvSpPr txBox="1"/>
          <p:nvPr>
            <p:ph idx="1" type="body"/>
          </p:nvPr>
        </p:nvSpPr>
        <p:spPr>
          <a:xfrm>
            <a:off x="1068405" y="1318660"/>
            <a:ext cx="4310700" cy="479700"/>
          </a:xfrm>
          <a:prstGeom prst="rect">
            <a:avLst/>
          </a:prstGeom>
          <a:noFill/>
          <a:ln>
            <a:noFill/>
          </a:ln>
        </p:spPr>
        <p:txBody>
          <a:bodyPr anchorCtr="0" anchor="b" bIns="45700" lIns="45700" spcFirstLastPara="1" rIns="45700" wrap="square" tIns="45700">
            <a:noAutofit/>
          </a:bodyPr>
          <a:lstStyle>
            <a:lvl1pPr indent="-228600" lvl="0" marL="457200" algn="l">
              <a:lnSpc>
                <a:spcPct val="100000"/>
              </a:lnSpc>
              <a:spcBef>
                <a:spcPts val="0"/>
              </a:spcBef>
              <a:spcAft>
                <a:spcPts val="0"/>
              </a:spcAft>
              <a:buClr>
                <a:srgbClr val="EE4D2D"/>
              </a:buClr>
              <a:buSzPts val="2000"/>
              <a:buFont typeface="Arial"/>
              <a:buNone/>
              <a:defRPr b="1" sz="2000">
                <a:solidFill>
                  <a:srgbClr val="EE4D2D"/>
                </a:solidFill>
              </a:defRPr>
            </a:lvl1pPr>
            <a:lvl2pPr indent="-228600" lvl="1" marL="914400" algn="l">
              <a:lnSpc>
                <a:spcPct val="100000"/>
              </a:lnSpc>
              <a:spcBef>
                <a:spcPts val="0"/>
              </a:spcBef>
              <a:spcAft>
                <a:spcPts val="0"/>
              </a:spcAft>
              <a:buClr>
                <a:srgbClr val="EE4D2D"/>
              </a:buClr>
              <a:buSzPts val="2000"/>
              <a:buFont typeface="Arial"/>
              <a:buNone/>
              <a:defRPr b="1" sz="2000">
                <a:solidFill>
                  <a:srgbClr val="EE4D2D"/>
                </a:solidFill>
              </a:defRPr>
            </a:lvl2pPr>
            <a:lvl3pPr indent="-228600" lvl="2" marL="1371600" algn="l">
              <a:lnSpc>
                <a:spcPct val="100000"/>
              </a:lnSpc>
              <a:spcBef>
                <a:spcPts val="0"/>
              </a:spcBef>
              <a:spcAft>
                <a:spcPts val="0"/>
              </a:spcAft>
              <a:buClr>
                <a:srgbClr val="EE4D2D"/>
              </a:buClr>
              <a:buSzPts val="2000"/>
              <a:buFont typeface="Arial"/>
              <a:buNone/>
              <a:defRPr b="1" sz="2000">
                <a:solidFill>
                  <a:srgbClr val="EE4D2D"/>
                </a:solidFill>
              </a:defRPr>
            </a:lvl3pPr>
            <a:lvl4pPr indent="-228600" lvl="3" marL="1828800" algn="l">
              <a:lnSpc>
                <a:spcPct val="100000"/>
              </a:lnSpc>
              <a:spcBef>
                <a:spcPts val="0"/>
              </a:spcBef>
              <a:spcAft>
                <a:spcPts val="0"/>
              </a:spcAft>
              <a:buClr>
                <a:srgbClr val="EE4D2D"/>
              </a:buClr>
              <a:buSzPts val="2000"/>
              <a:buFont typeface="Arial"/>
              <a:buNone/>
              <a:defRPr b="1" sz="2000">
                <a:solidFill>
                  <a:srgbClr val="EE4D2D"/>
                </a:solidFill>
              </a:defRPr>
            </a:lvl4pPr>
            <a:lvl5pPr indent="-228600" lvl="4" marL="2286000" algn="l">
              <a:lnSpc>
                <a:spcPct val="100000"/>
              </a:lnSpc>
              <a:spcBef>
                <a:spcPts val="0"/>
              </a:spcBef>
              <a:spcAft>
                <a:spcPts val="0"/>
              </a:spcAft>
              <a:buClr>
                <a:srgbClr val="EE4D2D"/>
              </a:buClr>
              <a:buSzPts val="2000"/>
              <a:buFont typeface="Arial"/>
              <a:buNone/>
              <a:defRPr b="1" sz="2000">
                <a:solidFill>
                  <a:srgbClr val="EE4D2D"/>
                </a:solidFill>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32" name="Google Shape;32;p5"/>
          <p:cNvSpPr txBox="1"/>
          <p:nvPr>
            <p:ph idx="2" type="body"/>
          </p:nvPr>
        </p:nvSpPr>
        <p:spPr>
          <a:xfrm>
            <a:off x="6631341" y="1318660"/>
            <a:ext cx="4331700" cy="479700"/>
          </a:xfrm>
          <a:prstGeom prst="rect">
            <a:avLst/>
          </a:prstGeom>
          <a:noFill/>
          <a:ln>
            <a:noFill/>
          </a:ln>
        </p:spPr>
        <p:txBody>
          <a:bodyPr anchorCtr="0" anchor="b" bIns="45700" lIns="45700" spcFirstLastPara="1" rIns="45700" wrap="square" tIns="45700">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o"/>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33" name="Google Shape;33;p5"/>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4" name="Google Shape;34;p5"/>
          <p:cNvSpPr txBox="1"/>
          <p:nvPr>
            <p:ph idx="12" type="sldNum"/>
          </p:nvPr>
        </p:nvSpPr>
        <p:spPr>
          <a:xfrm>
            <a:off x="11721216" y="6406785"/>
            <a:ext cx="273600" cy="2643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1200"/>
              <a:buFont typeface="Arial"/>
              <a:buNone/>
              <a:defRPr sz="1200">
                <a:solidFill>
                  <a:srgbClr val="888888"/>
                </a:solidFill>
              </a:defRPr>
            </a:lvl1pPr>
            <a:lvl2pPr indent="0" lvl="1" marL="0" algn="r">
              <a:lnSpc>
                <a:spcPct val="100000"/>
              </a:lnSpc>
              <a:spcBef>
                <a:spcPts val="0"/>
              </a:spcBef>
              <a:spcAft>
                <a:spcPts val="0"/>
              </a:spcAft>
              <a:buClr>
                <a:srgbClr val="888888"/>
              </a:buClr>
              <a:buSzPts val="1200"/>
              <a:buFont typeface="Arial"/>
              <a:buNone/>
              <a:defRPr sz="1200">
                <a:solidFill>
                  <a:srgbClr val="888888"/>
                </a:solidFill>
              </a:defRPr>
            </a:lvl2pPr>
            <a:lvl3pPr indent="0" lvl="2" marL="0" algn="r">
              <a:lnSpc>
                <a:spcPct val="100000"/>
              </a:lnSpc>
              <a:spcBef>
                <a:spcPts val="0"/>
              </a:spcBef>
              <a:spcAft>
                <a:spcPts val="0"/>
              </a:spcAft>
              <a:buClr>
                <a:srgbClr val="888888"/>
              </a:buClr>
              <a:buSzPts val="1200"/>
              <a:buFont typeface="Arial"/>
              <a:buNone/>
              <a:defRPr sz="1200">
                <a:solidFill>
                  <a:srgbClr val="888888"/>
                </a:solidFill>
              </a:defRPr>
            </a:lvl3pPr>
            <a:lvl4pPr indent="0" lvl="3" marL="0" algn="r">
              <a:lnSpc>
                <a:spcPct val="100000"/>
              </a:lnSpc>
              <a:spcBef>
                <a:spcPts val="0"/>
              </a:spcBef>
              <a:spcAft>
                <a:spcPts val="0"/>
              </a:spcAft>
              <a:buClr>
                <a:srgbClr val="888888"/>
              </a:buClr>
              <a:buSzPts val="1200"/>
              <a:buFont typeface="Arial"/>
              <a:buNone/>
              <a:defRPr sz="1200">
                <a:solidFill>
                  <a:srgbClr val="888888"/>
                </a:solidFill>
              </a:defRPr>
            </a:lvl4pPr>
            <a:lvl5pPr indent="0" lvl="4" marL="0" algn="r">
              <a:lnSpc>
                <a:spcPct val="100000"/>
              </a:lnSpc>
              <a:spcBef>
                <a:spcPts val="0"/>
              </a:spcBef>
              <a:spcAft>
                <a:spcPts val="0"/>
              </a:spcAft>
              <a:buClr>
                <a:srgbClr val="888888"/>
              </a:buClr>
              <a:buSzPts val="1200"/>
              <a:buFont typeface="Arial"/>
              <a:buNone/>
              <a:defRPr sz="1200">
                <a:solidFill>
                  <a:srgbClr val="888888"/>
                </a:solidFill>
              </a:defRPr>
            </a:lvl5pPr>
            <a:lvl6pPr indent="0" lvl="5" marL="0" algn="r">
              <a:lnSpc>
                <a:spcPct val="100000"/>
              </a:lnSpc>
              <a:spcBef>
                <a:spcPts val="0"/>
              </a:spcBef>
              <a:spcAft>
                <a:spcPts val="0"/>
              </a:spcAft>
              <a:buClr>
                <a:srgbClr val="888888"/>
              </a:buClr>
              <a:buSzPts val="1200"/>
              <a:buFont typeface="Arial"/>
              <a:buNone/>
              <a:defRPr sz="1200">
                <a:solidFill>
                  <a:srgbClr val="888888"/>
                </a:solidFill>
              </a:defRPr>
            </a:lvl6pPr>
            <a:lvl7pPr indent="0" lvl="6" marL="0" algn="r">
              <a:lnSpc>
                <a:spcPct val="100000"/>
              </a:lnSpc>
              <a:spcBef>
                <a:spcPts val="0"/>
              </a:spcBef>
              <a:spcAft>
                <a:spcPts val="0"/>
              </a:spcAft>
              <a:buClr>
                <a:srgbClr val="888888"/>
              </a:buClr>
              <a:buSzPts val="1200"/>
              <a:buFont typeface="Arial"/>
              <a:buNone/>
              <a:defRPr sz="1200">
                <a:solidFill>
                  <a:srgbClr val="888888"/>
                </a:solidFill>
              </a:defRPr>
            </a:lvl7pPr>
            <a:lvl8pPr indent="0" lvl="7" marL="0" algn="r">
              <a:lnSpc>
                <a:spcPct val="100000"/>
              </a:lnSpc>
              <a:spcBef>
                <a:spcPts val="0"/>
              </a:spcBef>
              <a:spcAft>
                <a:spcPts val="0"/>
              </a:spcAft>
              <a:buClr>
                <a:srgbClr val="888888"/>
              </a:buClr>
              <a:buSzPts val="1200"/>
              <a:buFont typeface="Arial"/>
              <a:buNone/>
              <a:defRPr sz="1200">
                <a:solidFill>
                  <a:srgbClr val="888888"/>
                </a:solidFill>
              </a:defRPr>
            </a:lvl8pPr>
            <a:lvl9pPr indent="0" lvl="8" marL="0" algn="r">
              <a:lnSpc>
                <a:spcPct val="100000"/>
              </a:lnSpc>
              <a:spcBef>
                <a:spcPts val="0"/>
              </a:spcBef>
              <a:spcAft>
                <a:spcPts val="0"/>
              </a:spcAft>
              <a:buClr>
                <a:srgbClr val="888888"/>
              </a:buClr>
              <a:buSzPts val="1200"/>
              <a:buFont typeface="Arial"/>
              <a:buNone/>
              <a:defRPr sz="12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5" name="Google Shape;35;p5"/>
          <p:cNvCxnSpPr/>
          <p:nvPr/>
        </p:nvCxnSpPr>
        <p:spPr>
          <a:xfrm>
            <a:off x="739410" y="651219"/>
            <a:ext cx="11196300" cy="0"/>
          </a:xfrm>
          <a:prstGeom prst="straightConnector1">
            <a:avLst/>
          </a:prstGeom>
          <a:noFill/>
          <a:ln cap="flat" cmpd="sng" w="50800">
            <a:solidFill>
              <a:srgbClr val="EE4D2D"/>
            </a:solidFill>
            <a:prstDash val="solid"/>
            <a:round/>
            <a:headEnd len="sm" w="sm" type="none"/>
            <a:tailEnd len="sm" w="sm" type="none"/>
          </a:ln>
        </p:spPr>
      </p:cxnSp>
      <p:pic>
        <p:nvPicPr>
          <p:cNvPr descr="shopee-logo-en.png" id="36" name="Google Shape;36;p5"/>
          <p:cNvPicPr preferRelativeResize="0"/>
          <p:nvPr/>
        </p:nvPicPr>
        <p:blipFill rotWithShape="1">
          <a:blip r:embed="rId2">
            <a:alphaModFix/>
          </a:blip>
          <a:srcRect b="0" l="0" r="71131" t="0"/>
          <a:stretch/>
        </p:blipFill>
        <p:spPr>
          <a:xfrm>
            <a:off x="207873" y="202579"/>
            <a:ext cx="450504" cy="49416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mparison(Numbers)" showMasterSp="0">
  <p:cSld name="6_Comparison(Numbers)">
    <p:spTree>
      <p:nvGrpSpPr>
        <p:cNvPr id="37" name="Shape 37"/>
        <p:cNvGrpSpPr/>
        <p:nvPr/>
      </p:nvGrpSpPr>
      <p:grpSpPr>
        <a:xfrm>
          <a:off x="0" y="0"/>
          <a:ext cx="0" cy="0"/>
          <a:chOff x="0" y="0"/>
          <a:chExt cx="0" cy="0"/>
        </a:xfrm>
      </p:grpSpPr>
      <p:sp>
        <p:nvSpPr>
          <p:cNvPr id="38" name="Google Shape;38;p6"/>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9" name="Google Shape;39;p6"/>
          <p:cNvSpPr txBox="1"/>
          <p:nvPr>
            <p:ph idx="1" type="body"/>
          </p:nvPr>
        </p:nvSpPr>
        <p:spPr>
          <a:xfrm>
            <a:off x="6631340" y="2319684"/>
            <a:ext cx="4331700" cy="3485100"/>
          </a:xfrm>
          <a:prstGeom prst="rect">
            <a:avLst/>
          </a:prstGeom>
          <a:noFill/>
          <a:ln>
            <a:noFill/>
          </a:ln>
        </p:spPr>
        <p:txBody>
          <a:bodyPr anchorCtr="0" anchor="t" bIns="45700" lIns="45700" spcFirstLastPara="1" rIns="45700" wrap="square" tIns="45700">
            <a:noAutofit/>
          </a:bodyPr>
          <a:lstStyle>
            <a:lvl1pPr indent="-298450" lvl="0" marL="457200" algn="l">
              <a:lnSpc>
                <a:spcPct val="100000"/>
              </a:lnSpc>
              <a:spcBef>
                <a:spcPts val="0"/>
              </a:spcBef>
              <a:spcAft>
                <a:spcPts val="0"/>
              </a:spcAft>
              <a:buSzPts val="1100"/>
              <a:buFont typeface="Arial"/>
              <a:buAutoNum type="arabicPeriod"/>
              <a:defRPr sz="1100"/>
            </a:lvl1pPr>
            <a:lvl2pPr indent="-228600" lvl="1" marL="914400" algn="l">
              <a:lnSpc>
                <a:spcPct val="100000"/>
              </a:lnSpc>
              <a:spcBef>
                <a:spcPts val="0"/>
              </a:spcBef>
              <a:spcAft>
                <a:spcPts val="0"/>
              </a:spcAft>
              <a:buSzPts val="1100"/>
              <a:buFont typeface="Arial"/>
              <a:buNone/>
              <a:defRPr sz="1100"/>
            </a:lvl2pPr>
            <a:lvl3pPr indent="-228600" lvl="2" marL="1371600" algn="l">
              <a:lnSpc>
                <a:spcPct val="100000"/>
              </a:lnSpc>
              <a:spcBef>
                <a:spcPts val="0"/>
              </a:spcBef>
              <a:spcAft>
                <a:spcPts val="0"/>
              </a:spcAft>
              <a:buSzPts val="1100"/>
              <a:buFont typeface="Arial"/>
              <a:buNone/>
              <a:defRPr sz="1100"/>
            </a:lvl3pPr>
            <a:lvl4pPr indent="-228600" lvl="3" marL="1828800" algn="l">
              <a:lnSpc>
                <a:spcPct val="100000"/>
              </a:lnSpc>
              <a:spcBef>
                <a:spcPts val="0"/>
              </a:spcBef>
              <a:spcAft>
                <a:spcPts val="0"/>
              </a:spcAft>
              <a:buSzPts val="1100"/>
              <a:buFont typeface="Arial"/>
              <a:buNone/>
              <a:defRPr sz="1100"/>
            </a:lvl4pPr>
            <a:lvl5pPr indent="-228600" lvl="4" marL="2286000" algn="l">
              <a:lnSpc>
                <a:spcPct val="100000"/>
              </a:lnSpc>
              <a:spcBef>
                <a:spcPts val="0"/>
              </a:spcBef>
              <a:spcAft>
                <a:spcPts val="0"/>
              </a:spcAft>
              <a:buSzPts val="1100"/>
              <a:buFont typeface="Arial"/>
              <a:buNone/>
              <a:defRPr sz="1100"/>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40" name="Google Shape;40;p6"/>
          <p:cNvSpPr txBox="1"/>
          <p:nvPr>
            <p:ph idx="12" type="sldNum"/>
          </p:nvPr>
        </p:nvSpPr>
        <p:spPr>
          <a:xfrm>
            <a:off x="11721216" y="6406785"/>
            <a:ext cx="273600" cy="2643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1200"/>
              <a:buFont typeface="Arial"/>
              <a:buNone/>
              <a:defRPr sz="1200">
                <a:solidFill>
                  <a:srgbClr val="888888"/>
                </a:solidFill>
              </a:defRPr>
            </a:lvl1pPr>
            <a:lvl2pPr indent="0" lvl="1" marL="0" algn="r">
              <a:lnSpc>
                <a:spcPct val="100000"/>
              </a:lnSpc>
              <a:spcBef>
                <a:spcPts val="0"/>
              </a:spcBef>
              <a:spcAft>
                <a:spcPts val="0"/>
              </a:spcAft>
              <a:buClr>
                <a:srgbClr val="888888"/>
              </a:buClr>
              <a:buSzPts val="1200"/>
              <a:buFont typeface="Arial"/>
              <a:buNone/>
              <a:defRPr sz="1200">
                <a:solidFill>
                  <a:srgbClr val="888888"/>
                </a:solidFill>
              </a:defRPr>
            </a:lvl2pPr>
            <a:lvl3pPr indent="0" lvl="2" marL="0" algn="r">
              <a:lnSpc>
                <a:spcPct val="100000"/>
              </a:lnSpc>
              <a:spcBef>
                <a:spcPts val="0"/>
              </a:spcBef>
              <a:spcAft>
                <a:spcPts val="0"/>
              </a:spcAft>
              <a:buClr>
                <a:srgbClr val="888888"/>
              </a:buClr>
              <a:buSzPts val="1200"/>
              <a:buFont typeface="Arial"/>
              <a:buNone/>
              <a:defRPr sz="1200">
                <a:solidFill>
                  <a:srgbClr val="888888"/>
                </a:solidFill>
              </a:defRPr>
            </a:lvl3pPr>
            <a:lvl4pPr indent="0" lvl="3" marL="0" algn="r">
              <a:lnSpc>
                <a:spcPct val="100000"/>
              </a:lnSpc>
              <a:spcBef>
                <a:spcPts val="0"/>
              </a:spcBef>
              <a:spcAft>
                <a:spcPts val="0"/>
              </a:spcAft>
              <a:buClr>
                <a:srgbClr val="888888"/>
              </a:buClr>
              <a:buSzPts val="1200"/>
              <a:buFont typeface="Arial"/>
              <a:buNone/>
              <a:defRPr sz="1200">
                <a:solidFill>
                  <a:srgbClr val="888888"/>
                </a:solidFill>
              </a:defRPr>
            </a:lvl4pPr>
            <a:lvl5pPr indent="0" lvl="4" marL="0" algn="r">
              <a:lnSpc>
                <a:spcPct val="100000"/>
              </a:lnSpc>
              <a:spcBef>
                <a:spcPts val="0"/>
              </a:spcBef>
              <a:spcAft>
                <a:spcPts val="0"/>
              </a:spcAft>
              <a:buClr>
                <a:srgbClr val="888888"/>
              </a:buClr>
              <a:buSzPts val="1200"/>
              <a:buFont typeface="Arial"/>
              <a:buNone/>
              <a:defRPr sz="1200">
                <a:solidFill>
                  <a:srgbClr val="888888"/>
                </a:solidFill>
              </a:defRPr>
            </a:lvl5pPr>
            <a:lvl6pPr indent="0" lvl="5" marL="0" algn="r">
              <a:lnSpc>
                <a:spcPct val="100000"/>
              </a:lnSpc>
              <a:spcBef>
                <a:spcPts val="0"/>
              </a:spcBef>
              <a:spcAft>
                <a:spcPts val="0"/>
              </a:spcAft>
              <a:buClr>
                <a:srgbClr val="888888"/>
              </a:buClr>
              <a:buSzPts val="1200"/>
              <a:buFont typeface="Arial"/>
              <a:buNone/>
              <a:defRPr sz="1200">
                <a:solidFill>
                  <a:srgbClr val="888888"/>
                </a:solidFill>
              </a:defRPr>
            </a:lvl6pPr>
            <a:lvl7pPr indent="0" lvl="6" marL="0" algn="r">
              <a:lnSpc>
                <a:spcPct val="100000"/>
              </a:lnSpc>
              <a:spcBef>
                <a:spcPts val="0"/>
              </a:spcBef>
              <a:spcAft>
                <a:spcPts val="0"/>
              </a:spcAft>
              <a:buClr>
                <a:srgbClr val="888888"/>
              </a:buClr>
              <a:buSzPts val="1200"/>
              <a:buFont typeface="Arial"/>
              <a:buNone/>
              <a:defRPr sz="1200">
                <a:solidFill>
                  <a:srgbClr val="888888"/>
                </a:solidFill>
              </a:defRPr>
            </a:lvl7pPr>
            <a:lvl8pPr indent="0" lvl="7" marL="0" algn="r">
              <a:lnSpc>
                <a:spcPct val="100000"/>
              </a:lnSpc>
              <a:spcBef>
                <a:spcPts val="0"/>
              </a:spcBef>
              <a:spcAft>
                <a:spcPts val="0"/>
              </a:spcAft>
              <a:buClr>
                <a:srgbClr val="888888"/>
              </a:buClr>
              <a:buSzPts val="1200"/>
              <a:buFont typeface="Arial"/>
              <a:buNone/>
              <a:defRPr sz="1200">
                <a:solidFill>
                  <a:srgbClr val="888888"/>
                </a:solidFill>
              </a:defRPr>
            </a:lvl8pPr>
            <a:lvl9pPr indent="0" lvl="8" marL="0" algn="r">
              <a:lnSpc>
                <a:spcPct val="100000"/>
              </a:lnSpc>
              <a:spcBef>
                <a:spcPts val="0"/>
              </a:spcBef>
              <a:spcAft>
                <a:spcPts val="0"/>
              </a:spcAft>
              <a:buClr>
                <a:srgbClr val="888888"/>
              </a:buClr>
              <a:buSzPts val="1200"/>
              <a:buFont typeface="Arial"/>
              <a:buNone/>
              <a:defRPr sz="12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6"/>
          <p:cNvSpPr txBox="1"/>
          <p:nvPr>
            <p:ph idx="2" type="body"/>
          </p:nvPr>
        </p:nvSpPr>
        <p:spPr>
          <a:xfrm>
            <a:off x="1068405" y="1318660"/>
            <a:ext cx="4310700" cy="479700"/>
          </a:xfrm>
          <a:prstGeom prst="rect">
            <a:avLst/>
          </a:prstGeom>
          <a:noFill/>
          <a:ln>
            <a:noFill/>
          </a:ln>
        </p:spPr>
        <p:txBody>
          <a:bodyPr anchorCtr="0" anchor="b" bIns="45700" lIns="45700" spcFirstLastPara="1" rIns="45700" wrap="square" tIns="45700">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o"/>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42" name="Google Shape;42;p6"/>
          <p:cNvSpPr txBox="1"/>
          <p:nvPr>
            <p:ph idx="3" type="body"/>
          </p:nvPr>
        </p:nvSpPr>
        <p:spPr>
          <a:xfrm>
            <a:off x="6631341" y="1318660"/>
            <a:ext cx="4331700" cy="479700"/>
          </a:xfrm>
          <a:prstGeom prst="rect">
            <a:avLst/>
          </a:prstGeom>
          <a:noFill/>
          <a:ln>
            <a:noFill/>
          </a:ln>
        </p:spPr>
        <p:txBody>
          <a:bodyPr anchorCtr="0" anchor="b" bIns="45700" lIns="45700" spcFirstLastPara="1" rIns="45700" wrap="square" tIns="45700">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o"/>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cxnSp>
        <p:nvCxnSpPr>
          <p:cNvPr id="43" name="Google Shape;43;p6"/>
          <p:cNvCxnSpPr/>
          <p:nvPr/>
        </p:nvCxnSpPr>
        <p:spPr>
          <a:xfrm>
            <a:off x="739410" y="651219"/>
            <a:ext cx="11196300" cy="0"/>
          </a:xfrm>
          <a:prstGeom prst="straightConnector1">
            <a:avLst/>
          </a:prstGeom>
          <a:noFill/>
          <a:ln cap="flat" cmpd="sng" w="50800">
            <a:solidFill>
              <a:srgbClr val="EE4D2D"/>
            </a:solidFill>
            <a:prstDash val="solid"/>
            <a:round/>
            <a:headEnd len="sm" w="sm" type="none"/>
            <a:tailEnd len="sm" w="sm" type="none"/>
          </a:ln>
        </p:spPr>
      </p:cxnSp>
      <p:pic>
        <p:nvPicPr>
          <p:cNvPr descr="shopee-logo-en.png" id="44" name="Google Shape;44;p6"/>
          <p:cNvPicPr preferRelativeResize="0"/>
          <p:nvPr/>
        </p:nvPicPr>
        <p:blipFill rotWithShape="1">
          <a:blip r:embed="rId2">
            <a:alphaModFix/>
          </a:blip>
          <a:srcRect b="0" l="0" r="71131" t="0"/>
          <a:stretch/>
        </p:blipFill>
        <p:spPr>
          <a:xfrm>
            <a:off x="207873" y="202579"/>
            <a:ext cx="450504" cy="49416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Multiple Contents" showMasterSp="0">
  <p:cSld name="4_Multiple Contents">
    <p:spTree>
      <p:nvGrpSpPr>
        <p:cNvPr id="45" name="Shape 45"/>
        <p:cNvGrpSpPr/>
        <p:nvPr/>
      </p:nvGrpSpPr>
      <p:grpSpPr>
        <a:xfrm>
          <a:off x="0" y="0"/>
          <a:ext cx="0" cy="0"/>
          <a:chOff x="0" y="0"/>
          <a:chExt cx="0" cy="0"/>
        </a:xfrm>
      </p:grpSpPr>
      <p:sp>
        <p:nvSpPr>
          <p:cNvPr id="46" name="Google Shape;46;p7"/>
          <p:cNvSpPr txBox="1"/>
          <p:nvPr>
            <p:ph idx="1" type="body"/>
          </p:nvPr>
        </p:nvSpPr>
        <p:spPr>
          <a:xfrm>
            <a:off x="736600" y="3715961"/>
            <a:ext cx="5181600" cy="2285400"/>
          </a:xfrm>
          <a:prstGeom prst="rect">
            <a:avLst/>
          </a:prstGeom>
          <a:noFill/>
          <a:ln>
            <a:noFill/>
          </a:ln>
        </p:spPr>
        <p:txBody>
          <a:bodyPr anchorCtr="0" anchor="t" bIns="45700" lIns="45700" spcFirstLastPara="1" rIns="45700" wrap="square" tIns="45700">
            <a:noAutofit/>
          </a:bodyPr>
          <a:lstStyle>
            <a:lvl1pPr indent="-330200" lvl="0" marL="457200" algn="l">
              <a:lnSpc>
                <a:spcPct val="100000"/>
              </a:lnSpc>
              <a:spcBef>
                <a:spcPts val="0"/>
              </a:spcBef>
              <a:spcAft>
                <a:spcPts val="0"/>
              </a:spcAft>
              <a:buSzPts val="1600"/>
              <a:buFont typeface="Arial"/>
              <a:buChar char="▪"/>
              <a:defRPr sz="1600"/>
            </a:lvl1pPr>
            <a:lvl2pPr indent="-330200" lvl="1" marL="914400" algn="l">
              <a:lnSpc>
                <a:spcPct val="100000"/>
              </a:lnSpc>
              <a:spcBef>
                <a:spcPts val="0"/>
              </a:spcBef>
              <a:spcAft>
                <a:spcPts val="0"/>
              </a:spcAft>
              <a:buSzPts val="1600"/>
              <a:buFont typeface="Arial"/>
              <a:buChar char="o"/>
              <a:defRPr sz="1600"/>
            </a:lvl2pPr>
            <a:lvl3pPr indent="-330200" lvl="2" marL="1371600" algn="l">
              <a:lnSpc>
                <a:spcPct val="100000"/>
              </a:lnSpc>
              <a:spcBef>
                <a:spcPts val="0"/>
              </a:spcBef>
              <a:spcAft>
                <a:spcPts val="0"/>
              </a:spcAft>
              <a:buSzPts val="1600"/>
              <a:buFont typeface="Arial"/>
              <a:buChar char="•"/>
              <a:defRPr sz="1600"/>
            </a:lvl3pPr>
            <a:lvl4pPr indent="-330200" lvl="3" marL="1828800" algn="l">
              <a:lnSpc>
                <a:spcPct val="100000"/>
              </a:lnSpc>
              <a:spcBef>
                <a:spcPts val="0"/>
              </a:spcBef>
              <a:spcAft>
                <a:spcPts val="0"/>
              </a:spcAft>
              <a:buSzPts val="1600"/>
              <a:buFont typeface="Arial"/>
              <a:buChar char="•"/>
              <a:defRPr sz="1600"/>
            </a:lvl4pPr>
            <a:lvl5pPr indent="-330200" lvl="4" marL="2286000" algn="l">
              <a:lnSpc>
                <a:spcPct val="100000"/>
              </a:lnSpc>
              <a:spcBef>
                <a:spcPts val="0"/>
              </a:spcBef>
              <a:spcAft>
                <a:spcPts val="0"/>
              </a:spcAft>
              <a:buSzPts val="1600"/>
              <a:buFont typeface="Arial"/>
              <a:buChar char="•"/>
              <a:defRPr sz="1600"/>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47" name="Google Shape;47;p7"/>
          <p:cNvSpPr txBox="1"/>
          <p:nvPr>
            <p:ph type="title"/>
          </p:nvPr>
        </p:nvSpPr>
        <p:spPr>
          <a:xfrm>
            <a:off x="736600" y="63500"/>
            <a:ext cx="10744500" cy="580500"/>
          </a:xfrm>
          <a:prstGeom prst="rect">
            <a:avLst/>
          </a:prstGeom>
          <a:noFill/>
          <a:ln>
            <a:noFill/>
          </a:ln>
        </p:spPr>
        <p:txBody>
          <a:bodyPr anchorCtr="0" anchor="b" bIns="68550" lIns="68550" spcFirstLastPara="1" rIns="68550" wrap="square" tIns="6855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48" name="Google Shape;48;p7"/>
          <p:cNvSpPr txBox="1"/>
          <p:nvPr>
            <p:ph idx="12" type="sldNum"/>
          </p:nvPr>
        </p:nvSpPr>
        <p:spPr>
          <a:xfrm>
            <a:off x="11721216" y="6406785"/>
            <a:ext cx="273600" cy="2643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1200"/>
              <a:buFont typeface="Arial"/>
              <a:buNone/>
              <a:defRPr sz="1200">
                <a:solidFill>
                  <a:srgbClr val="888888"/>
                </a:solidFill>
              </a:defRPr>
            </a:lvl1pPr>
            <a:lvl2pPr indent="0" lvl="1" marL="0" algn="r">
              <a:lnSpc>
                <a:spcPct val="100000"/>
              </a:lnSpc>
              <a:spcBef>
                <a:spcPts val="0"/>
              </a:spcBef>
              <a:spcAft>
                <a:spcPts val="0"/>
              </a:spcAft>
              <a:buClr>
                <a:srgbClr val="888888"/>
              </a:buClr>
              <a:buSzPts val="1200"/>
              <a:buFont typeface="Arial"/>
              <a:buNone/>
              <a:defRPr sz="1200">
                <a:solidFill>
                  <a:srgbClr val="888888"/>
                </a:solidFill>
              </a:defRPr>
            </a:lvl2pPr>
            <a:lvl3pPr indent="0" lvl="2" marL="0" algn="r">
              <a:lnSpc>
                <a:spcPct val="100000"/>
              </a:lnSpc>
              <a:spcBef>
                <a:spcPts val="0"/>
              </a:spcBef>
              <a:spcAft>
                <a:spcPts val="0"/>
              </a:spcAft>
              <a:buClr>
                <a:srgbClr val="888888"/>
              </a:buClr>
              <a:buSzPts val="1200"/>
              <a:buFont typeface="Arial"/>
              <a:buNone/>
              <a:defRPr sz="1200">
                <a:solidFill>
                  <a:srgbClr val="888888"/>
                </a:solidFill>
              </a:defRPr>
            </a:lvl3pPr>
            <a:lvl4pPr indent="0" lvl="3" marL="0" algn="r">
              <a:lnSpc>
                <a:spcPct val="100000"/>
              </a:lnSpc>
              <a:spcBef>
                <a:spcPts val="0"/>
              </a:spcBef>
              <a:spcAft>
                <a:spcPts val="0"/>
              </a:spcAft>
              <a:buClr>
                <a:srgbClr val="888888"/>
              </a:buClr>
              <a:buSzPts val="1200"/>
              <a:buFont typeface="Arial"/>
              <a:buNone/>
              <a:defRPr sz="1200">
                <a:solidFill>
                  <a:srgbClr val="888888"/>
                </a:solidFill>
              </a:defRPr>
            </a:lvl4pPr>
            <a:lvl5pPr indent="0" lvl="4" marL="0" algn="r">
              <a:lnSpc>
                <a:spcPct val="100000"/>
              </a:lnSpc>
              <a:spcBef>
                <a:spcPts val="0"/>
              </a:spcBef>
              <a:spcAft>
                <a:spcPts val="0"/>
              </a:spcAft>
              <a:buClr>
                <a:srgbClr val="888888"/>
              </a:buClr>
              <a:buSzPts val="1200"/>
              <a:buFont typeface="Arial"/>
              <a:buNone/>
              <a:defRPr sz="1200">
                <a:solidFill>
                  <a:srgbClr val="888888"/>
                </a:solidFill>
              </a:defRPr>
            </a:lvl5pPr>
            <a:lvl6pPr indent="0" lvl="5" marL="0" algn="r">
              <a:lnSpc>
                <a:spcPct val="100000"/>
              </a:lnSpc>
              <a:spcBef>
                <a:spcPts val="0"/>
              </a:spcBef>
              <a:spcAft>
                <a:spcPts val="0"/>
              </a:spcAft>
              <a:buClr>
                <a:srgbClr val="888888"/>
              </a:buClr>
              <a:buSzPts val="1200"/>
              <a:buFont typeface="Arial"/>
              <a:buNone/>
              <a:defRPr sz="1200">
                <a:solidFill>
                  <a:srgbClr val="888888"/>
                </a:solidFill>
              </a:defRPr>
            </a:lvl6pPr>
            <a:lvl7pPr indent="0" lvl="6" marL="0" algn="r">
              <a:lnSpc>
                <a:spcPct val="100000"/>
              </a:lnSpc>
              <a:spcBef>
                <a:spcPts val="0"/>
              </a:spcBef>
              <a:spcAft>
                <a:spcPts val="0"/>
              </a:spcAft>
              <a:buClr>
                <a:srgbClr val="888888"/>
              </a:buClr>
              <a:buSzPts val="1200"/>
              <a:buFont typeface="Arial"/>
              <a:buNone/>
              <a:defRPr sz="1200">
                <a:solidFill>
                  <a:srgbClr val="888888"/>
                </a:solidFill>
              </a:defRPr>
            </a:lvl7pPr>
            <a:lvl8pPr indent="0" lvl="7" marL="0" algn="r">
              <a:lnSpc>
                <a:spcPct val="100000"/>
              </a:lnSpc>
              <a:spcBef>
                <a:spcPts val="0"/>
              </a:spcBef>
              <a:spcAft>
                <a:spcPts val="0"/>
              </a:spcAft>
              <a:buClr>
                <a:srgbClr val="888888"/>
              </a:buClr>
              <a:buSzPts val="1200"/>
              <a:buFont typeface="Arial"/>
              <a:buNone/>
              <a:defRPr sz="1200">
                <a:solidFill>
                  <a:srgbClr val="888888"/>
                </a:solidFill>
              </a:defRPr>
            </a:lvl8pPr>
            <a:lvl9pPr indent="0" lvl="8" marL="0" algn="r">
              <a:lnSpc>
                <a:spcPct val="100000"/>
              </a:lnSpc>
              <a:spcBef>
                <a:spcPts val="0"/>
              </a:spcBef>
              <a:spcAft>
                <a:spcPts val="0"/>
              </a:spcAft>
              <a:buClr>
                <a:srgbClr val="888888"/>
              </a:buClr>
              <a:buSzPts val="1200"/>
              <a:buFont typeface="Arial"/>
              <a:buNone/>
              <a:defRPr sz="12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9" name="Google Shape;49;p7"/>
          <p:cNvCxnSpPr/>
          <p:nvPr/>
        </p:nvCxnSpPr>
        <p:spPr>
          <a:xfrm>
            <a:off x="739410" y="651219"/>
            <a:ext cx="11196300" cy="0"/>
          </a:xfrm>
          <a:prstGeom prst="straightConnector1">
            <a:avLst/>
          </a:prstGeom>
          <a:noFill/>
          <a:ln cap="flat" cmpd="sng" w="50800">
            <a:solidFill>
              <a:srgbClr val="EE4D2D"/>
            </a:solidFill>
            <a:prstDash val="solid"/>
            <a:round/>
            <a:headEnd len="sm" w="sm" type="none"/>
            <a:tailEnd len="sm" w="sm" type="none"/>
          </a:ln>
        </p:spPr>
      </p:cxnSp>
      <p:pic>
        <p:nvPicPr>
          <p:cNvPr descr="shopee-logo-en.png" id="50" name="Google Shape;50;p7"/>
          <p:cNvPicPr preferRelativeResize="0"/>
          <p:nvPr/>
        </p:nvPicPr>
        <p:blipFill rotWithShape="1">
          <a:blip r:embed="rId2">
            <a:alphaModFix/>
          </a:blip>
          <a:srcRect b="0" l="0" r="71131" t="0"/>
          <a:stretch/>
        </p:blipFill>
        <p:spPr>
          <a:xfrm>
            <a:off x="207873" y="202579"/>
            <a:ext cx="450504" cy="49416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Text">
  <p:cSld name="1_Title and Text">
    <p:spTree>
      <p:nvGrpSpPr>
        <p:cNvPr id="51" name="Shape 51"/>
        <p:cNvGrpSpPr/>
        <p:nvPr/>
      </p:nvGrpSpPr>
      <p:grpSpPr>
        <a:xfrm>
          <a:off x="0" y="0"/>
          <a:ext cx="0" cy="0"/>
          <a:chOff x="0" y="0"/>
          <a:chExt cx="0" cy="0"/>
        </a:xfrm>
      </p:grpSpPr>
      <p:sp>
        <p:nvSpPr>
          <p:cNvPr id="52" name="Google Shape;52;p8"/>
          <p:cNvSpPr txBox="1"/>
          <p:nvPr>
            <p:ph type="title"/>
          </p:nvPr>
        </p:nvSpPr>
        <p:spPr>
          <a:xfrm>
            <a:off x="838200" y="219655"/>
            <a:ext cx="10515600" cy="6621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53" name="Google Shape;53;p8"/>
          <p:cNvSpPr txBox="1"/>
          <p:nvPr>
            <p:ph idx="11" type="ftr"/>
          </p:nvPr>
        </p:nvSpPr>
        <p:spPr>
          <a:xfrm>
            <a:off x="4038600" y="6631808"/>
            <a:ext cx="4114800" cy="186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54" name="Google Shape;54;p8"/>
          <p:cNvSpPr txBox="1"/>
          <p:nvPr>
            <p:ph idx="1" type="body"/>
          </p:nvPr>
        </p:nvSpPr>
        <p:spPr>
          <a:xfrm>
            <a:off x="838200" y="1097280"/>
            <a:ext cx="10515600" cy="5001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300"/>
              </a:spcBef>
              <a:spcAft>
                <a:spcPts val="0"/>
              </a:spcAft>
              <a:buSzPts val="1200"/>
              <a:buNone/>
              <a:defRPr b="1"/>
            </a:lvl1pPr>
            <a:lvl2pPr indent="-304800" lvl="1" marL="914400" rtl="0" algn="l">
              <a:lnSpc>
                <a:spcPct val="90000"/>
              </a:lnSpc>
              <a:spcBef>
                <a:spcPts val="300"/>
              </a:spcBef>
              <a:spcAft>
                <a:spcPts val="0"/>
              </a:spcAft>
              <a:buClr>
                <a:schemeClr val="accent2"/>
              </a:buClr>
              <a:buSzPts val="1200"/>
              <a:buChar char="•"/>
              <a:defRPr/>
            </a:lvl2pPr>
            <a:lvl3pPr indent="-304800" lvl="2" marL="1371600" rtl="0" algn="l">
              <a:lnSpc>
                <a:spcPct val="90000"/>
              </a:lnSpc>
              <a:spcBef>
                <a:spcPts val="300"/>
              </a:spcBef>
              <a:spcAft>
                <a:spcPts val="0"/>
              </a:spcAft>
              <a:buClr>
                <a:schemeClr val="accent2"/>
              </a:buClr>
              <a:buSzPts val="1200"/>
              <a:buChar char="–"/>
              <a:defRPr/>
            </a:lvl3pPr>
            <a:lvl4pPr indent="-304800" lvl="3" marL="1828800" rtl="0" algn="l">
              <a:lnSpc>
                <a:spcPct val="90000"/>
              </a:lnSpc>
              <a:spcBef>
                <a:spcPts val="300"/>
              </a:spcBef>
              <a:spcAft>
                <a:spcPts val="0"/>
              </a:spcAft>
              <a:buClr>
                <a:schemeClr val="accent2"/>
              </a:buClr>
              <a:buSzPts val="1200"/>
              <a:buChar char="–"/>
              <a:defRPr/>
            </a:lvl4pPr>
            <a:lvl5pPr indent="-304800" lvl="4" marL="2286000" rtl="0" algn="l">
              <a:lnSpc>
                <a:spcPct val="90000"/>
              </a:lnSpc>
              <a:spcBef>
                <a:spcPts val="300"/>
              </a:spcBef>
              <a:spcAft>
                <a:spcPts val="0"/>
              </a:spcAft>
              <a:buClr>
                <a:schemeClr val="accent2"/>
              </a:buClr>
              <a:buSzPts val="1200"/>
              <a:buChar char="–"/>
              <a:defRPr/>
            </a:lvl5pPr>
            <a:lvl6pPr indent="-311150" lvl="5" marL="2743200" rtl="0" algn="l">
              <a:lnSpc>
                <a:spcPct val="90000"/>
              </a:lnSpc>
              <a:spcBef>
                <a:spcPts val="400"/>
              </a:spcBef>
              <a:spcAft>
                <a:spcPts val="0"/>
              </a:spcAft>
              <a:buSzPts val="1300"/>
              <a:buChar char="•"/>
              <a:defRPr/>
            </a:lvl6pPr>
            <a:lvl7pPr indent="-311150" lvl="6" marL="3200400" rtl="0" algn="l">
              <a:lnSpc>
                <a:spcPct val="90000"/>
              </a:lnSpc>
              <a:spcBef>
                <a:spcPts val="400"/>
              </a:spcBef>
              <a:spcAft>
                <a:spcPts val="0"/>
              </a:spcAft>
              <a:buSzPts val="1300"/>
              <a:buChar char="•"/>
              <a:defRPr/>
            </a:lvl7pPr>
            <a:lvl8pPr indent="-311150" lvl="7" marL="3657600" rtl="0" algn="l">
              <a:lnSpc>
                <a:spcPct val="90000"/>
              </a:lnSpc>
              <a:spcBef>
                <a:spcPts val="400"/>
              </a:spcBef>
              <a:spcAft>
                <a:spcPts val="0"/>
              </a:spcAft>
              <a:buSzPts val="1300"/>
              <a:buChar char="•"/>
              <a:defRPr/>
            </a:lvl8pPr>
            <a:lvl9pPr indent="-311150" lvl="8" marL="4114800" rtl="0" algn="l">
              <a:lnSpc>
                <a:spcPct val="90000"/>
              </a:lnSpc>
              <a:spcBef>
                <a:spcPts val="400"/>
              </a:spcBef>
              <a:spcAft>
                <a:spcPts val="0"/>
              </a:spcAft>
              <a:buSzPts val="1300"/>
              <a:buChar char="•"/>
              <a:defRPr/>
            </a:lvl9pPr>
          </a:lstStyle>
          <a:p/>
        </p:txBody>
      </p:sp>
      <p:sp>
        <p:nvSpPr>
          <p:cNvPr id="55" name="Google Shape;55;p8"/>
          <p:cNvSpPr txBox="1"/>
          <p:nvPr>
            <p:ph idx="12" type="sldNum"/>
          </p:nvPr>
        </p:nvSpPr>
        <p:spPr>
          <a:xfrm>
            <a:off x="8610600" y="6356351"/>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p8"/>
          <p:cNvSpPr txBox="1"/>
          <p:nvPr>
            <p:ph idx="10" type="dt"/>
          </p:nvPr>
        </p:nvSpPr>
        <p:spPr>
          <a:xfrm>
            <a:off x="838200" y="6356351"/>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57" name="Shape 57"/>
        <p:cNvGrpSpPr/>
        <p:nvPr/>
      </p:nvGrpSpPr>
      <p:grpSpPr>
        <a:xfrm>
          <a:off x="0" y="0"/>
          <a:ext cx="0" cy="0"/>
          <a:chOff x="0" y="0"/>
          <a:chExt cx="0" cy="0"/>
        </a:xfrm>
      </p:grpSpPr>
      <p:sp>
        <p:nvSpPr>
          <p:cNvPr id="58" name="Google Shape;58;p9"/>
          <p:cNvSpPr txBox="1"/>
          <p:nvPr>
            <p:ph type="title"/>
          </p:nvPr>
        </p:nvSpPr>
        <p:spPr>
          <a:xfrm>
            <a:off x="415600" y="593367"/>
            <a:ext cx="11360700" cy="763500"/>
          </a:xfrm>
          <a:prstGeom prst="rect">
            <a:avLst/>
          </a:prstGeom>
        </p:spPr>
        <p:txBody>
          <a:bodyPr anchorCtr="0" anchor="b" bIns="68550" lIns="68550" spcFirstLastPara="1" rIns="68550" wrap="square" tIns="6855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9" name="Google Shape;59;p9"/>
          <p:cNvSpPr txBox="1"/>
          <p:nvPr>
            <p:ph idx="1" type="body"/>
          </p:nvPr>
        </p:nvSpPr>
        <p:spPr>
          <a:xfrm>
            <a:off x="415600" y="1536633"/>
            <a:ext cx="11360700" cy="4555200"/>
          </a:xfrm>
          <a:prstGeom prst="rect">
            <a:avLst/>
          </a:prstGeom>
        </p:spPr>
        <p:txBody>
          <a:bodyPr anchorCtr="0" anchor="t" bIns="45700" lIns="45700" spcFirstLastPara="1" rIns="45700" wrap="square" tIns="45700">
            <a:noAutofit/>
          </a:bodyPr>
          <a:lstStyle>
            <a:lvl1pPr indent="-342900" lvl="0" marL="457200" rtl="0">
              <a:spcBef>
                <a:spcPts val="0"/>
              </a:spcBef>
              <a:spcAft>
                <a:spcPts val="0"/>
              </a:spcAft>
              <a:buSzPts val="1800"/>
              <a:buChar char="▪"/>
              <a:defRPr/>
            </a:lvl1pPr>
            <a:lvl2pPr indent="-342900" lvl="1" marL="914400" rtl="0">
              <a:spcBef>
                <a:spcPts val="0"/>
              </a:spcBef>
              <a:spcAft>
                <a:spcPts val="0"/>
              </a:spcAft>
              <a:buSzPts val="1800"/>
              <a:buChar char="o"/>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60" name="Google Shape;60;p9"/>
          <p:cNvSpPr txBox="1"/>
          <p:nvPr>
            <p:ph idx="12" type="sldNum"/>
          </p:nvPr>
        </p:nvSpPr>
        <p:spPr>
          <a:xfrm>
            <a:off x="11296610" y="6217622"/>
            <a:ext cx="731700" cy="524700"/>
          </a:xfrm>
          <a:prstGeom prst="rect">
            <a:avLst/>
          </a:prstGeom>
        </p:spPr>
        <p:txBody>
          <a:bodyPr anchorCtr="0" anchor="ctr" bIns="45700" lIns="45700" spcFirstLastPara="1" rIns="45700"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36600" y="63500"/>
            <a:ext cx="10744500" cy="580500"/>
          </a:xfrm>
          <a:prstGeom prst="rect">
            <a:avLst/>
          </a:prstGeom>
          <a:noFill/>
          <a:ln>
            <a:noFill/>
          </a:ln>
        </p:spPr>
        <p:txBody>
          <a:bodyPr anchorCtr="0" anchor="b" bIns="68550" lIns="68550" spcFirstLastPara="1" rIns="68550" wrap="square" tIns="68550">
            <a:noAutofit/>
          </a:bodyPr>
          <a:lstStyle>
            <a:lvl1pPr lvl="0"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2pPr>
            <a:lvl3pPr lvl="2"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3pPr>
            <a:lvl4pPr lvl="3"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4pPr>
            <a:lvl5pPr lvl="4"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5pPr>
            <a:lvl6pPr lvl="5"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6pPr>
            <a:lvl7pPr lvl="6"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7pPr>
            <a:lvl8pPr lvl="7"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8pPr>
            <a:lvl9pPr lvl="8"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736600" y="1314622"/>
            <a:ext cx="10744500" cy="4351200"/>
          </a:xfrm>
          <a:prstGeom prst="rect">
            <a:avLst/>
          </a:prstGeom>
          <a:noFill/>
          <a:ln>
            <a:noFill/>
          </a:ln>
        </p:spPr>
        <p:txBody>
          <a:bodyPr anchorCtr="0" anchor="t" bIns="45700" lIns="45700" spcFirstLastPara="1" rIns="45700" wrap="square" tIns="45700">
            <a:noAutofit/>
          </a:bodyPr>
          <a:lstStyle>
            <a:lvl1pPr indent="-342900" lvl="0" marL="457200" marR="0" rtl="0" algn="l">
              <a:lnSpc>
                <a:spcPct val="100000"/>
              </a:lnSpc>
              <a:spcBef>
                <a:spcPts val="0"/>
              </a:spcBef>
              <a:spcAft>
                <a:spcPts val="0"/>
              </a:spcAft>
              <a:buClr>
                <a:srgbClr val="FF6600"/>
              </a:buClr>
              <a:buSzPts val="1800"/>
              <a:buFont typeface="Arial"/>
              <a:buChar char="▪"/>
              <a:defRPr b="0" i="0" sz="1800" u="none" cap="none" strike="noStrike">
                <a:solidFill>
                  <a:srgbClr val="000000"/>
                </a:solidFill>
                <a:latin typeface="Arial"/>
                <a:ea typeface="Arial"/>
                <a:cs typeface="Arial"/>
                <a:sym typeface="Arial"/>
              </a:defRPr>
            </a:lvl1pPr>
            <a:lvl2pPr indent="-342900" lvl="1" marL="914400" marR="0" rtl="0" algn="l">
              <a:lnSpc>
                <a:spcPct val="100000"/>
              </a:lnSpc>
              <a:spcBef>
                <a:spcPts val="0"/>
              </a:spcBef>
              <a:spcAft>
                <a:spcPts val="0"/>
              </a:spcAft>
              <a:buClr>
                <a:srgbClr val="FF6600"/>
              </a:buClr>
              <a:buSzPts val="1800"/>
              <a:buFont typeface="Arial"/>
              <a:buChar char="o"/>
              <a:defRPr b="0" i="0" sz="1800" u="none" cap="none" strike="noStrike">
                <a:solidFill>
                  <a:srgbClr val="000000"/>
                </a:solidFill>
                <a:latin typeface="Arial"/>
                <a:ea typeface="Arial"/>
                <a:cs typeface="Arial"/>
                <a:sym typeface="Arial"/>
              </a:defRPr>
            </a:lvl2pPr>
            <a:lvl3pPr indent="-342900" lvl="2" marL="1371600" marR="0" rtl="0" algn="l">
              <a:lnSpc>
                <a:spcPct val="100000"/>
              </a:lnSpc>
              <a:spcBef>
                <a:spcPts val="0"/>
              </a:spcBef>
              <a:spcAft>
                <a:spcPts val="0"/>
              </a:spcAft>
              <a:buClr>
                <a:srgbClr val="FF6600"/>
              </a:buClr>
              <a:buSzPts val="1800"/>
              <a:buFont typeface="Arial"/>
              <a:buChar char="•"/>
              <a:defRPr b="0" i="0" sz="18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FF66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FF66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FF66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FF66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FF66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FF66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2" type="sldNum"/>
          </p:nvPr>
        </p:nvSpPr>
        <p:spPr>
          <a:xfrm>
            <a:off x="11721216" y="6406785"/>
            <a:ext cx="273600" cy="264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cxnSp>
        <p:nvCxnSpPr>
          <p:cNvPr id="9" name="Google Shape;9;p1"/>
          <p:cNvCxnSpPr/>
          <p:nvPr/>
        </p:nvCxnSpPr>
        <p:spPr>
          <a:xfrm>
            <a:off x="739410" y="651219"/>
            <a:ext cx="11196300" cy="0"/>
          </a:xfrm>
          <a:prstGeom prst="straightConnector1">
            <a:avLst/>
          </a:prstGeom>
          <a:noFill/>
          <a:ln cap="flat" cmpd="sng" w="50800">
            <a:solidFill>
              <a:srgbClr val="EE4D2D"/>
            </a:solidFill>
            <a:prstDash val="solid"/>
            <a:round/>
            <a:headEnd len="sm" w="sm" type="none"/>
            <a:tailEnd len="sm" w="sm" type="none"/>
          </a:ln>
        </p:spPr>
      </p:cxnSp>
      <p:pic>
        <p:nvPicPr>
          <p:cNvPr descr="shopee-logo-en.png" id="10" name="Google Shape;10;p1"/>
          <p:cNvPicPr preferRelativeResize="0"/>
          <p:nvPr/>
        </p:nvPicPr>
        <p:blipFill rotWithShape="1">
          <a:blip r:embed="rId1">
            <a:alphaModFix/>
          </a:blip>
          <a:srcRect b="0" l="0" r="71131" t="0"/>
          <a:stretch/>
        </p:blipFill>
        <p:spPr>
          <a:xfrm>
            <a:off x="207873" y="202579"/>
            <a:ext cx="450504" cy="4941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cloud.tencent.com/solution/data-collect-and-label-service?from=10680" TargetMode="Externa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hbase.apache.org/" TargetMode="External"/><Relationship Id="rId4" Type="http://schemas.openxmlformats.org/officeDocument/2006/relationships/hyperlink" Target="https://confluence.shopee.io/x/ph_8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0"/>
          <p:cNvSpPr txBox="1"/>
          <p:nvPr>
            <p:ph type="title"/>
          </p:nvPr>
        </p:nvSpPr>
        <p:spPr>
          <a:xfrm>
            <a:off x="748144" y="2875171"/>
            <a:ext cx="10737300" cy="1412100"/>
          </a:xfrm>
          <a:prstGeom prst="rect">
            <a:avLst/>
          </a:prstGeom>
          <a:noFill/>
          <a:ln>
            <a:noFill/>
          </a:ln>
        </p:spPr>
        <p:txBody>
          <a:bodyPr anchorCtr="0" anchor="b" bIns="45675" lIns="45675" spcFirstLastPara="1" rIns="45675" wrap="square" tIns="45675">
            <a:noAutofit/>
          </a:bodyPr>
          <a:lstStyle/>
          <a:p>
            <a:pPr indent="0" lvl="0" marL="0" marR="0" rtl="0" algn="ctr">
              <a:lnSpc>
                <a:spcPct val="90000"/>
              </a:lnSpc>
              <a:spcBef>
                <a:spcPts val="0"/>
              </a:spcBef>
              <a:spcAft>
                <a:spcPts val="0"/>
              </a:spcAft>
              <a:buClr>
                <a:srgbClr val="000000"/>
              </a:buClr>
              <a:buSzPts val="4400"/>
              <a:buFont typeface="Arial"/>
              <a:buNone/>
            </a:pPr>
            <a:r>
              <a:rPr lang="en-US"/>
              <a:t>分布式数据库HBase</a:t>
            </a:r>
            <a:endParaRPr/>
          </a:p>
        </p:txBody>
      </p:sp>
      <p:sp>
        <p:nvSpPr>
          <p:cNvPr id="66" name="Google Shape;66;p10"/>
          <p:cNvSpPr txBox="1"/>
          <p:nvPr>
            <p:ph idx="1" type="body"/>
          </p:nvPr>
        </p:nvSpPr>
        <p:spPr>
          <a:xfrm>
            <a:off x="748144" y="4287401"/>
            <a:ext cx="10737300" cy="558900"/>
          </a:xfrm>
          <a:prstGeom prst="rect">
            <a:avLst/>
          </a:prstGeom>
          <a:noFill/>
          <a:ln>
            <a:noFill/>
          </a:ln>
        </p:spPr>
        <p:txBody>
          <a:bodyPr anchorCtr="0" anchor="t" bIns="45675" lIns="45675" spcFirstLastPara="1" rIns="45675" wrap="square" tIns="45675">
            <a:noAutofit/>
          </a:bodyPr>
          <a:lstStyle/>
          <a:p>
            <a:pPr indent="-346075" lvl="0" marL="346075" marR="0" rtl="0" algn="ctr">
              <a:lnSpc>
                <a:spcPct val="90000"/>
              </a:lnSpc>
              <a:spcBef>
                <a:spcPts val="0"/>
              </a:spcBef>
              <a:spcAft>
                <a:spcPts val="0"/>
              </a:spcAft>
              <a:buClr>
                <a:srgbClr val="767171"/>
              </a:buClr>
              <a:buSzPts val="2000"/>
              <a:buFont typeface="Arial"/>
              <a:buNone/>
            </a:pPr>
            <a:r>
              <a:rPr lang="en-US"/>
              <a:t>liancheng.hu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166" name="Google Shape;166;p19"/>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HBase数据的</a:t>
            </a:r>
            <a:r>
              <a:rPr lang="en-US"/>
              <a:t>概念视图</a:t>
            </a:r>
            <a:endParaRPr/>
          </a:p>
        </p:txBody>
      </p:sp>
      <p:sp>
        <p:nvSpPr>
          <p:cNvPr id="167" name="Google Shape;167;p19"/>
          <p:cNvSpPr txBox="1"/>
          <p:nvPr>
            <p:ph idx="12" type="sldNum"/>
          </p:nvPr>
        </p:nvSpPr>
        <p:spPr>
          <a:xfrm>
            <a:off x="11692325" y="6406775"/>
            <a:ext cx="3027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graphicFrame>
        <p:nvGraphicFramePr>
          <p:cNvPr id="168" name="Google Shape;168;p19"/>
          <p:cNvGraphicFramePr/>
          <p:nvPr/>
        </p:nvGraphicFramePr>
        <p:xfrm>
          <a:off x="952475" y="1208775"/>
          <a:ext cx="3000000" cy="3000000"/>
        </p:xfrm>
        <a:graphic>
          <a:graphicData uri="http://schemas.openxmlformats.org/drawingml/2006/table">
            <a:tbl>
              <a:tblPr>
                <a:noFill/>
                <a:tableStyleId>{08E06E72-85E4-42B6-B7AF-ACC663C6BDD3}</a:tableStyleId>
              </a:tblPr>
              <a:tblGrid>
                <a:gridCol w="2091375"/>
                <a:gridCol w="1416825"/>
                <a:gridCol w="3236075"/>
                <a:gridCol w="3542725"/>
              </a:tblGrid>
              <a:tr h="381000">
                <a:tc>
                  <a:txBody>
                    <a:bodyPr/>
                    <a:lstStyle/>
                    <a:p>
                      <a:pPr indent="0" lvl="0" marL="0" rtl="0" algn="l">
                        <a:spcBef>
                          <a:spcPts val="0"/>
                        </a:spcBef>
                        <a:spcAft>
                          <a:spcPts val="0"/>
                        </a:spcAft>
                        <a:buNone/>
                      </a:pPr>
                      <a:r>
                        <a:rPr b="1" lang="en-US" sz="2000"/>
                        <a:t>行键</a:t>
                      </a:r>
                      <a:endParaRPr b="1" sz="2000"/>
                    </a:p>
                  </a:txBody>
                  <a:tcPr marT="91425" marB="91425" marR="91425" marL="91425">
                    <a:solidFill>
                      <a:schemeClr val="accent5"/>
                    </a:solidFill>
                  </a:tcPr>
                </a:tc>
                <a:tc>
                  <a:txBody>
                    <a:bodyPr/>
                    <a:lstStyle/>
                    <a:p>
                      <a:pPr indent="0" lvl="0" marL="0" rtl="0" algn="l">
                        <a:spcBef>
                          <a:spcPts val="0"/>
                        </a:spcBef>
                        <a:spcAft>
                          <a:spcPts val="0"/>
                        </a:spcAft>
                        <a:buNone/>
                      </a:pPr>
                      <a:r>
                        <a:rPr b="1" lang="en-US" sz="2000"/>
                        <a:t>时间戳</a:t>
                      </a:r>
                      <a:endParaRPr b="1" sz="2000"/>
                    </a:p>
                  </a:txBody>
                  <a:tcPr marT="91425" marB="91425" marR="91425" marL="91425">
                    <a:solidFill>
                      <a:schemeClr val="accent5"/>
                    </a:solidFill>
                  </a:tcPr>
                </a:tc>
                <a:tc>
                  <a:txBody>
                    <a:bodyPr/>
                    <a:lstStyle/>
                    <a:p>
                      <a:pPr indent="0" lvl="0" marL="0" rtl="0" algn="l">
                        <a:spcBef>
                          <a:spcPts val="0"/>
                        </a:spcBef>
                        <a:spcAft>
                          <a:spcPts val="0"/>
                        </a:spcAft>
                        <a:buNone/>
                      </a:pPr>
                      <a:r>
                        <a:rPr b="1" lang="en-US" sz="2000"/>
                        <a:t>列族 contents</a:t>
                      </a:r>
                      <a:endParaRPr b="1" sz="2000"/>
                    </a:p>
                  </a:txBody>
                  <a:tcPr marT="91425" marB="91425" marR="91425" marL="91425">
                    <a:solidFill>
                      <a:schemeClr val="accent5"/>
                    </a:solidFill>
                  </a:tcPr>
                </a:tc>
                <a:tc>
                  <a:txBody>
                    <a:bodyPr/>
                    <a:lstStyle/>
                    <a:p>
                      <a:pPr indent="0" lvl="0" marL="0" rtl="0" algn="l">
                        <a:spcBef>
                          <a:spcPts val="0"/>
                        </a:spcBef>
                        <a:spcAft>
                          <a:spcPts val="0"/>
                        </a:spcAft>
                        <a:buNone/>
                      </a:pPr>
                      <a:r>
                        <a:rPr b="1" lang="en-US" sz="2000"/>
                        <a:t>列族 anchor</a:t>
                      </a:r>
                      <a:endParaRPr b="1" sz="2000"/>
                    </a:p>
                  </a:txBody>
                  <a:tcPr marT="91425" marB="91425" marR="91425" marL="91425">
                    <a:solidFill>
                      <a:schemeClr val="accent5"/>
                    </a:solidFill>
                  </a:tcPr>
                </a:tc>
              </a:tr>
              <a:tr h="381000">
                <a:tc rowSpan="5">
                  <a:txBody>
                    <a:bodyPr/>
                    <a:lstStyle/>
                    <a:p>
                      <a:pPr indent="0" lvl="0" marL="0" rtl="0" algn="ctr">
                        <a:spcBef>
                          <a:spcPts val="0"/>
                        </a:spcBef>
                        <a:spcAft>
                          <a:spcPts val="0"/>
                        </a:spcAft>
                        <a:buNone/>
                      </a:pPr>
                      <a:r>
                        <a:rPr lang="en-US" sz="1600"/>
                        <a:t>“com.cnn.www”</a:t>
                      </a:r>
                      <a:endParaRPr sz="1600"/>
                    </a:p>
                  </a:txBody>
                  <a:tcPr marT="91425" marB="91425" marR="91425" marL="91425" anchor="ctr"/>
                </a:tc>
                <a:tc>
                  <a:txBody>
                    <a:bodyPr/>
                    <a:lstStyle/>
                    <a:p>
                      <a:pPr indent="0" lvl="0" marL="0" rtl="0" algn="l">
                        <a:spcBef>
                          <a:spcPts val="0"/>
                        </a:spcBef>
                        <a:spcAft>
                          <a:spcPts val="0"/>
                        </a:spcAft>
                        <a:buNone/>
                      </a:pPr>
                      <a:r>
                        <a:rPr lang="en-US" sz="1600"/>
                        <a:t>t5</a:t>
                      </a:r>
                      <a:endParaRPr sz="1600"/>
                    </a:p>
                  </a:txBody>
                  <a:tcPr marT="91425" marB="91425" marR="91425" marL="91425"/>
                </a:tc>
                <a:tc>
                  <a:txBody>
                    <a:bodyPr/>
                    <a:lstStyle/>
                    <a:p>
                      <a:pPr indent="0" lvl="0" marL="0" rtl="0" algn="l">
                        <a:spcBef>
                          <a:spcPts val="0"/>
                        </a:spcBef>
                        <a:spcAft>
                          <a:spcPts val="0"/>
                        </a:spcAft>
                        <a:buNone/>
                      </a:pPr>
                      <a:r>
                        <a:t/>
                      </a:r>
                      <a:endParaRPr sz="1600"/>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anchor:cnnsi.com=”CNN”</a:t>
                      </a:r>
                      <a:endParaRPr sz="1600"/>
                    </a:p>
                  </a:txBody>
                  <a:tcPr marT="91425" marB="91425" marR="91425" marL="91425"/>
                </a:tc>
              </a:tr>
              <a:tr h="381000">
                <a:tc vMerge="1"/>
                <a:tc>
                  <a:txBody>
                    <a:bodyPr/>
                    <a:lstStyle/>
                    <a:p>
                      <a:pPr indent="0" lvl="0" marL="0" rtl="0" algn="l">
                        <a:spcBef>
                          <a:spcPts val="0"/>
                        </a:spcBef>
                        <a:spcAft>
                          <a:spcPts val="0"/>
                        </a:spcAft>
                        <a:buNone/>
                      </a:pPr>
                      <a:r>
                        <a:rPr lang="en-US" sz="1600"/>
                        <a:t>t4</a:t>
                      </a:r>
                      <a:endParaRPr sz="1600"/>
                    </a:p>
                  </a:txBody>
                  <a:tcPr marT="91425" marB="91425" marR="91425" marL="91425"/>
                </a:tc>
                <a:tc>
                  <a:txBody>
                    <a:bodyPr/>
                    <a:lstStyle/>
                    <a:p>
                      <a:pPr indent="0" lvl="0" marL="0" rtl="0" algn="l">
                        <a:spcBef>
                          <a:spcPts val="0"/>
                        </a:spcBef>
                        <a:spcAft>
                          <a:spcPts val="0"/>
                        </a:spcAft>
                        <a:buNone/>
                      </a:pPr>
                      <a:r>
                        <a:t/>
                      </a:r>
                      <a:endParaRPr sz="1600"/>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anchor:my.look.ca="CNN.com"</a:t>
                      </a:r>
                      <a:endParaRPr sz="1600"/>
                    </a:p>
                  </a:txBody>
                  <a:tcPr marT="91425" marB="91425" marR="91425" marL="91425"/>
                </a:tc>
              </a:tr>
              <a:tr h="381000">
                <a:tc vMerge="1"/>
                <a:tc>
                  <a:txBody>
                    <a:bodyPr/>
                    <a:lstStyle/>
                    <a:p>
                      <a:pPr indent="0" lvl="0" marL="0" rtl="0" algn="l">
                        <a:spcBef>
                          <a:spcPts val="0"/>
                        </a:spcBef>
                        <a:spcAft>
                          <a:spcPts val="0"/>
                        </a:spcAft>
                        <a:buNone/>
                      </a:pPr>
                      <a:r>
                        <a:rPr lang="en-US" sz="1600"/>
                        <a:t>t3</a:t>
                      </a:r>
                      <a:endParaRPr sz="1600"/>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contents:html="&lt;html&gt;..." </a:t>
                      </a:r>
                      <a:endParaRPr sz="1600"/>
                    </a:p>
                  </a:txBody>
                  <a:tcPr marT="91425" marB="91425" marR="91425" marL="91425"/>
                </a:tc>
                <a:tc>
                  <a:txBody>
                    <a:bodyPr/>
                    <a:lstStyle/>
                    <a:p>
                      <a:pPr indent="0" lvl="0" marL="0" rtl="0" algn="l">
                        <a:spcBef>
                          <a:spcPts val="0"/>
                        </a:spcBef>
                        <a:spcAft>
                          <a:spcPts val="0"/>
                        </a:spcAft>
                        <a:buNone/>
                      </a:pPr>
                      <a:r>
                        <a:t/>
                      </a:r>
                      <a:endParaRPr sz="1600"/>
                    </a:p>
                  </a:txBody>
                  <a:tcPr marT="91425" marB="91425" marR="91425" marL="91425"/>
                </a:tc>
              </a:tr>
              <a:tr h="381000">
                <a:tc vMerge="1"/>
                <a:tc>
                  <a:txBody>
                    <a:bodyPr/>
                    <a:lstStyle/>
                    <a:p>
                      <a:pPr indent="0" lvl="0" marL="0" rtl="0" algn="l">
                        <a:spcBef>
                          <a:spcPts val="0"/>
                        </a:spcBef>
                        <a:spcAft>
                          <a:spcPts val="0"/>
                        </a:spcAft>
                        <a:buNone/>
                      </a:pPr>
                      <a:r>
                        <a:rPr lang="en-US" sz="1600"/>
                        <a:t>t2</a:t>
                      </a:r>
                      <a:endParaRPr sz="1600"/>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contents:html="&lt;html&gt;..." </a:t>
                      </a:r>
                      <a:endParaRPr sz="1600"/>
                    </a:p>
                  </a:txBody>
                  <a:tcPr marT="91425" marB="91425" marR="91425" marL="91425"/>
                </a:tc>
                <a:tc>
                  <a:txBody>
                    <a:bodyPr/>
                    <a:lstStyle/>
                    <a:p>
                      <a:pPr indent="0" lvl="0" marL="0" rtl="0" algn="l">
                        <a:spcBef>
                          <a:spcPts val="0"/>
                        </a:spcBef>
                        <a:spcAft>
                          <a:spcPts val="0"/>
                        </a:spcAft>
                        <a:buNone/>
                      </a:pPr>
                      <a:r>
                        <a:t/>
                      </a:r>
                      <a:endParaRPr sz="1600"/>
                    </a:p>
                  </a:txBody>
                  <a:tcPr marT="91425" marB="91425" marR="91425" marL="91425"/>
                </a:tc>
              </a:tr>
              <a:tr h="381000">
                <a:tc vMerge="1"/>
                <a:tc>
                  <a:txBody>
                    <a:bodyPr/>
                    <a:lstStyle/>
                    <a:p>
                      <a:pPr indent="0" lvl="0" marL="0" rtl="0" algn="l">
                        <a:spcBef>
                          <a:spcPts val="0"/>
                        </a:spcBef>
                        <a:spcAft>
                          <a:spcPts val="0"/>
                        </a:spcAft>
                        <a:buNone/>
                      </a:pPr>
                      <a:r>
                        <a:rPr lang="en-US" sz="1600"/>
                        <a:t>t1</a:t>
                      </a:r>
                      <a:endParaRPr sz="1600"/>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contents:html="&lt;html&gt;..." </a:t>
                      </a:r>
                      <a:endParaRPr sz="1600"/>
                    </a:p>
                  </a:txBody>
                  <a:tcPr marT="91425" marB="91425" marR="91425" marL="91425"/>
                </a:tc>
                <a:tc>
                  <a:txBody>
                    <a:bodyPr/>
                    <a:lstStyle/>
                    <a:p>
                      <a:pPr indent="0" lvl="0" marL="0" rtl="0" algn="l">
                        <a:spcBef>
                          <a:spcPts val="0"/>
                        </a:spcBef>
                        <a:spcAft>
                          <a:spcPts val="0"/>
                        </a:spcAft>
                        <a:buNone/>
                      </a:pPr>
                      <a:r>
                        <a:t/>
                      </a:r>
                      <a:endParaRPr sz="1600"/>
                    </a:p>
                  </a:txBody>
                  <a:tcPr marT="91425" marB="91425" marR="91425" marL="91425"/>
                </a:tc>
              </a:tr>
            </a:tbl>
          </a:graphicData>
        </a:graphic>
      </p:graphicFrame>
      <p:sp>
        <p:nvSpPr>
          <p:cNvPr id="169" name="Google Shape;169;p19"/>
          <p:cNvSpPr txBox="1"/>
          <p:nvPr/>
        </p:nvSpPr>
        <p:spPr>
          <a:xfrm>
            <a:off x="952475" y="4381950"/>
            <a:ext cx="1028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HBase只支持字符串（字节数组），如果</a:t>
            </a:r>
            <a:r>
              <a:rPr lang="en-US"/>
              <a:t>MySQL</a:t>
            </a:r>
            <a:r>
              <a:rPr lang="en-US"/>
              <a:t>中是整数、浮点数，最合理的应该是转换成字节数组存储。</a:t>
            </a:r>
            <a:endParaRPr/>
          </a:p>
          <a:p>
            <a:pPr indent="0" lvl="0" marL="0" rtl="0" algn="l">
              <a:spcBef>
                <a:spcPts val="0"/>
              </a:spcBef>
              <a:spcAft>
                <a:spcPts val="0"/>
              </a:spcAft>
              <a:buNone/>
            </a:pPr>
            <a:r>
              <a:rPr lang="en-US"/>
              <a:t>如果为了开发效率，也可以</a:t>
            </a:r>
            <a:r>
              <a:rPr lang="en-US"/>
              <a:t>直接将整数、浮点数转换为字符串，然后写HBase，这样读、写就比较</a:t>
            </a:r>
            <a:r>
              <a:rPr lang="en-US"/>
              <a:t>简单。</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175" name="Google Shape;175;p20"/>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HBase数据的</a:t>
            </a:r>
            <a:r>
              <a:rPr lang="en-US"/>
              <a:t>物理</a:t>
            </a:r>
            <a:r>
              <a:rPr lang="en-US"/>
              <a:t>视图</a:t>
            </a:r>
            <a:endParaRPr/>
          </a:p>
        </p:txBody>
      </p:sp>
      <p:sp>
        <p:nvSpPr>
          <p:cNvPr id="176" name="Google Shape;176;p20"/>
          <p:cNvSpPr txBox="1"/>
          <p:nvPr>
            <p:ph idx="12" type="sldNum"/>
          </p:nvPr>
        </p:nvSpPr>
        <p:spPr>
          <a:xfrm>
            <a:off x="11671876" y="6406775"/>
            <a:ext cx="3231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177" name="Google Shape;177;p20"/>
          <p:cNvSpPr txBox="1"/>
          <p:nvPr/>
        </p:nvSpPr>
        <p:spPr>
          <a:xfrm>
            <a:off x="3291025" y="1011825"/>
            <a:ext cx="5641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列族 contents</a:t>
            </a:r>
            <a:endParaRPr b="1" sz="2000"/>
          </a:p>
        </p:txBody>
      </p:sp>
      <p:sp>
        <p:nvSpPr>
          <p:cNvPr id="178" name="Google Shape;178;p20"/>
          <p:cNvSpPr txBox="1"/>
          <p:nvPr/>
        </p:nvSpPr>
        <p:spPr>
          <a:xfrm>
            <a:off x="3291025" y="3983625"/>
            <a:ext cx="5641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列族 </a:t>
            </a:r>
            <a:r>
              <a:rPr b="1" lang="en-US" sz="2000"/>
              <a:t>anchor</a:t>
            </a:r>
            <a:endParaRPr b="1" sz="2000"/>
          </a:p>
        </p:txBody>
      </p:sp>
      <p:graphicFrame>
        <p:nvGraphicFramePr>
          <p:cNvPr id="179" name="Google Shape;179;p20"/>
          <p:cNvGraphicFramePr/>
          <p:nvPr/>
        </p:nvGraphicFramePr>
        <p:xfrm>
          <a:off x="952500" y="1752600"/>
          <a:ext cx="3000000" cy="3000000"/>
        </p:xfrm>
        <a:graphic>
          <a:graphicData uri="http://schemas.openxmlformats.org/drawingml/2006/table">
            <a:tbl>
              <a:tblPr>
                <a:noFill/>
                <a:tableStyleId>{08E06E72-85E4-42B6-B7AF-ACC663C6BDD3}</a:tableStyleId>
              </a:tblPr>
              <a:tblGrid>
                <a:gridCol w="2642025"/>
                <a:gridCol w="2733975"/>
                <a:gridCol w="4911000"/>
              </a:tblGrid>
              <a:tr h="381000">
                <a:tc>
                  <a:txBody>
                    <a:bodyPr/>
                    <a:lstStyle/>
                    <a:p>
                      <a:pPr indent="0" lvl="0" marL="0" rtl="0" algn="ctr">
                        <a:lnSpc>
                          <a:spcPct val="115000"/>
                        </a:lnSpc>
                        <a:spcBef>
                          <a:spcPts val="0"/>
                        </a:spcBef>
                        <a:spcAft>
                          <a:spcPts val="0"/>
                        </a:spcAft>
                        <a:buNone/>
                      </a:pPr>
                      <a:r>
                        <a:rPr b="1" lang="en-US" sz="2000">
                          <a:solidFill>
                            <a:schemeClr val="dk1"/>
                          </a:solidFill>
                        </a:rPr>
                        <a:t>行键</a:t>
                      </a:r>
                      <a:endParaRPr b="1" sz="2000"/>
                    </a:p>
                  </a:txBody>
                  <a:tcPr marT="91425" marB="91425" marR="91425" marL="91425">
                    <a:solidFill>
                      <a:schemeClr val="accent5"/>
                    </a:solidFill>
                  </a:tcPr>
                </a:tc>
                <a:tc>
                  <a:txBody>
                    <a:bodyPr/>
                    <a:lstStyle/>
                    <a:p>
                      <a:pPr indent="0" lvl="0" marL="0" rtl="0" algn="ctr">
                        <a:lnSpc>
                          <a:spcPct val="115000"/>
                        </a:lnSpc>
                        <a:spcBef>
                          <a:spcPts val="0"/>
                        </a:spcBef>
                        <a:spcAft>
                          <a:spcPts val="0"/>
                        </a:spcAft>
                        <a:buNone/>
                      </a:pPr>
                      <a:r>
                        <a:rPr b="1" lang="en-US" sz="2000">
                          <a:solidFill>
                            <a:schemeClr val="dk1"/>
                          </a:solidFill>
                        </a:rPr>
                        <a:t>时间戳</a:t>
                      </a:r>
                      <a:endParaRPr b="1" sz="2000"/>
                    </a:p>
                  </a:txBody>
                  <a:tcPr marT="91425" marB="91425" marR="91425" marL="91425">
                    <a:solidFill>
                      <a:schemeClr val="accent5"/>
                    </a:solidFill>
                  </a:tcPr>
                </a:tc>
                <a:tc>
                  <a:txBody>
                    <a:bodyPr/>
                    <a:lstStyle/>
                    <a:p>
                      <a:pPr indent="0" lvl="0" marL="0" rtl="0" algn="ctr">
                        <a:lnSpc>
                          <a:spcPct val="115000"/>
                        </a:lnSpc>
                        <a:spcBef>
                          <a:spcPts val="0"/>
                        </a:spcBef>
                        <a:spcAft>
                          <a:spcPts val="0"/>
                        </a:spcAft>
                        <a:buNone/>
                      </a:pPr>
                      <a:r>
                        <a:rPr b="1" lang="en-US" sz="2000">
                          <a:solidFill>
                            <a:schemeClr val="dk1"/>
                          </a:solidFill>
                        </a:rPr>
                        <a:t>列族 contents</a:t>
                      </a:r>
                      <a:endParaRPr b="1" sz="2000"/>
                    </a:p>
                  </a:txBody>
                  <a:tcPr marT="91425" marB="91425" marR="91425" marL="91425">
                    <a:solidFill>
                      <a:schemeClr val="accent5"/>
                    </a:solidFill>
                  </a:tcPr>
                </a:tc>
              </a:tr>
              <a:tr h="381000">
                <a:tc rowSpan="3">
                  <a:txBody>
                    <a:bodyPr/>
                    <a:lstStyle/>
                    <a:p>
                      <a:pPr indent="0" lvl="0" marL="0" rtl="0" algn="ctr">
                        <a:lnSpc>
                          <a:spcPct val="115000"/>
                        </a:lnSpc>
                        <a:spcBef>
                          <a:spcPts val="0"/>
                        </a:spcBef>
                        <a:spcAft>
                          <a:spcPts val="0"/>
                        </a:spcAft>
                        <a:buNone/>
                      </a:pPr>
                      <a:r>
                        <a:rPr lang="en-US" sz="1600">
                          <a:solidFill>
                            <a:schemeClr val="dk1"/>
                          </a:solidFill>
                        </a:rPr>
                        <a:t>"com.cnn.www"</a:t>
                      </a:r>
                      <a:endParaRPr sz="1600"/>
                    </a:p>
                  </a:txBody>
                  <a:tcPr marT="91425" marB="91425" marR="91425" marL="91425" anchor="ctr"/>
                </a:tc>
                <a:tc>
                  <a:txBody>
                    <a:bodyPr/>
                    <a:lstStyle/>
                    <a:p>
                      <a:pPr indent="0" lvl="0" marL="0" rtl="0" algn="l">
                        <a:spcBef>
                          <a:spcPts val="0"/>
                        </a:spcBef>
                        <a:spcAft>
                          <a:spcPts val="0"/>
                        </a:spcAft>
                        <a:buNone/>
                      </a:pPr>
                      <a:r>
                        <a:rPr lang="en-US" sz="1600"/>
                        <a:t>t3</a:t>
                      </a:r>
                      <a:endParaRPr sz="1600"/>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contents:html="&lt;html&gt;..."</a:t>
                      </a:r>
                      <a:endParaRPr sz="1600"/>
                    </a:p>
                  </a:txBody>
                  <a:tcPr marT="91425" marB="91425" marR="91425" marL="91425"/>
                </a:tc>
              </a:tr>
              <a:tr h="381000">
                <a:tc vMerge="1"/>
                <a:tc>
                  <a:txBody>
                    <a:bodyPr/>
                    <a:lstStyle/>
                    <a:p>
                      <a:pPr indent="0" lvl="0" marL="0" rtl="0" algn="l">
                        <a:spcBef>
                          <a:spcPts val="0"/>
                        </a:spcBef>
                        <a:spcAft>
                          <a:spcPts val="0"/>
                        </a:spcAft>
                        <a:buNone/>
                      </a:pPr>
                      <a:r>
                        <a:rPr lang="en-US" sz="1600"/>
                        <a:t>t2</a:t>
                      </a:r>
                      <a:endParaRPr sz="1600"/>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contents:html="&lt;html&gt;..."</a:t>
                      </a:r>
                      <a:endParaRPr sz="1600"/>
                    </a:p>
                  </a:txBody>
                  <a:tcPr marT="91425" marB="91425" marR="91425" marL="91425"/>
                </a:tc>
              </a:tr>
              <a:tr h="381000">
                <a:tc vMerge="1"/>
                <a:tc>
                  <a:txBody>
                    <a:bodyPr/>
                    <a:lstStyle/>
                    <a:p>
                      <a:pPr indent="0" lvl="0" marL="0" rtl="0" algn="l">
                        <a:spcBef>
                          <a:spcPts val="0"/>
                        </a:spcBef>
                        <a:spcAft>
                          <a:spcPts val="0"/>
                        </a:spcAft>
                        <a:buNone/>
                      </a:pPr>
                      <a:r>
                        <a:rPr lang="en-US" sz="1600"/>
                        <a:t>t1</a:t>
                      </a:r>
                      <a:endParaRPr sz="1600"/>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contents:html="&lt;html&gt;..."</a:t>
                      </a:r>
                      <a:endParaRPr sz="1600"/>
                    </a:p>
                  </a:txBody>
                  <a:tcPr marT="91425" marB="91425" marR="91425" marL="91425"/>
                </a:tc>
              </a:tr>
            </a:tbl>
          </a:graphicData>
        </a:graphic>
      </p:graphicFrame>
      <p:graphicFrame>
        <p:nvGraphicFramePr>
          <p:cNvPr id="180" name="Google Shape;180;p20"/>
          <p:cNvGraphicFramePr/>
          <p:nvPr/>
        </p:nvGraphicFramePr>
        <p:xfrm>
          <a:off x="952500" y="4686300"/>
          <a:ext cx="3000000" cy="3000000"/>
        </p:xfrm>
        <a:graphic>
          <a:graphicData uri="http://schemas.openxmlformats.org/drawingml/2006/table">
            <a:tbl>
              <a:tblPr>
                <a:noFill/>
                <a:tableStyleId>{08E06E72-85E4-42B6-B7AF-ACC663C6BDD3}</a:tableStyleId>
              </a:tblPr>
              <a:tblGrid>
                <a:gridCol w="2642025"/>
                <a:gridCol w="2733975"/>
                <a:gridCol w="4911000"/>
              </a:tblGrid>
              <a:tr h="381000">
                <a:tc>
                  <a:txBody>
                    <a:bodyPr/>
                    <a:lstStyle/>
                    <a:p>
                      <a:pPr indent="0" lvl="0" marL="0" rtl="0" algn="ctr">
                        <a:lnSpc>
                          <a:spcPct val="115000"/>
                        </a:lnSpc>
                        <a:spcBef>
                          <a:spcPts val="0"/>
                        </a:spcBef>
                        <a:spcAft>
                          <a:spcPts val="0"/>
                        </a:spcAft>
                        <a:buNone/>
                      </a:pPr>
                      <a:r>
                        <a:rPr b="1" lang="en-US" sz="2000">
                          <a:solidFill>
                            <a:schemeClr val="dk1"/>
                          </a:solidFill>
                        </a:rPr>
                        <a:t>行键</a:t>
                      </a:r>
                      <a:endParaRPr b="1" sz="2000"/>
                    </a:p>
                  </a:txBody>
                  <a:tcPr marT="91425" marB="91425" marR="91425" marL="91425">
                    <a:solidFill>
                      <a:schemeClr val="accent5"/>
                    </a:solidFill>
                  </a:tcPr>
                </a:tc>
                <a:tc>
                  <a:txBody>
                    <a:bodyPr/>
                    <a:lstStyle/>
                    <a:p>
                      <a:pPr indent="0" lvl="0" marL="0" rtl="0" algn="ctr">
                        <a:lnSpc>
                          <a:spcPct val="115000"/>
                        </a:lnSpc>
                        <a:spcBef>
                          <a:spcPts val="0"/>
                        </a:spcBef>
                        <a:spcAft>
                          <a:spcPts val="0"/>
                        </a:spcAft>
                        <a:buNone/>
                      </a:pPr>
                      <a:r>
                        <a:rPr b="1" lang="en-US" sz="2000">
                          <a:solidFill>
                            <a:schemeClr val="dk1"/>
                          </a:solidFill>
                        </a:rPr>
                        <a:t>时间戳</a:t>
                      </a:r>
                      <a:endParaRPr b="1" sz="2000"/>
                    </a:p>
                  </a:txBody>
                  <a:tcPr marT="91425" marB="91425" marR="91425" marL="91425">
                    <a:solidFill>
                      <a:schemeClr val="accent5"/>
                    </a:solidFill>
                  </a:tcPr>
                </a:tc>
                <a:tc>
                  <a:txBody>
                    <a:bodyPr/>
                    <a:lstStyle/>
                    <a:p>
                      <a:pPr indent="0" lvl="0" marL="0" rtl="0" algn="ctr">
                        <a:lnSpc>
                          <a:spcPct val="115000"/>
                        </a:lnSpc>
                        <a:spcBef>
                          <a:spcPts val="0"/>
                        </a:spcBef>
                        <a:spcAft>
                          <a:spcPts val="0"/>
                        </a:spcAft>
                        <a:buNone/>
                      </a:pPr>
                      <a:r>
                        <a:rPr b="1" lang="en-US" sz="2000">
                          <a:solidFill>
                            <a:schemeClr val="dk1"/>
                          </a:solidFill>
                        </a:rPr>
                        <a:t>列族 anchor</a:t>
                      </a:r>
                      <a:endParaRPr b="1" sz="2000"/>
                    </a:p>
                  </a:txBody>
                  <a:tcPr marT="91425" marB="91425" marR="91425" marL="91425">
                    <a:solidFill>
                      <a:schemeClr val="accent5"/>
                    </a:solidFill>
                  </a:tcPr>
                </a:tc>
              </a:tr>
              <a:tr h="381000">
                <a:tc rowSpan="2">
                  <a:txBody>
                    <a:bodyPr/>
                    <a:lstStyle/>
                    <a:p>
                      <a:pPr indent="0" lvl="0" marL="0" rtl="0" algn="ctr">
                        <a:lnSpc>
                          <a:spcPct val="115000"/>
                        </a:lnSpc>
                        <a:spcBef>
                          <a:spcPts val="0"/>
                        </a:spcBef>
                        <a:spcAft>
                          <a:spcPts val="0"/>
                        </a:spcAft>
                        <a:buNone/>
                      </a:pPr>
                      <a:r>
                        <a:rPr lang="en-US" sz="1600">
                          <a:solidFill>
                            <a:schemeClr val="dk1"/>
                          </a:solidFill>
                        </a:rPr>
                        <a:t>"com.cnn.www"</a:t>
                      </a:r>
                      <a:endParaRPr sz="1600"/>
                    </a:p>
                  </a:txBody>
                  <a:tcPr marT="91425" marB="91425" marR="91425" marL="91425" anchor="ctr"/>
                </a:tc>
                <a:tc>
                  <a:txBody>
                    <a:bodyPr/>
                    <a:lstStyle/>
                    <a:p>
                      <a:pPr indent="0" lvl="0" marL="0" rtl="0" algn="l">
                        <a:spcBef>
                          <a:spcPts val="0"/>
                        </a:spcBef>
                        <a:spcAft>
                          <a:spcPts val="0"/>
                        </a:spcAft>
                        <a:buNone/>
                      </a:pPr>
                      <a:r>
                        <a:rPr lang="en-US" sz="1600"/>
                        <a:t>t5</a:t>
                      </a:r>
                      <a:endParaRPr sz="1600"/>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anchor:cnnsi.com=”CNN”</a:t>
                      </a:r>
                      <a:endParaRPr sz="1600"/>
                    </a:p>
                  </a:txBody>
                  <a:tcPr marT="91425" marB="91425" marR="91425" marL="91425"/>
                </a:tc>
              </a:tr>
              <a:tr h="381000">
                <a:tc vMerge="1"/>
                <a:tc>
                  <a:txBody>
                    <a:bodyPr/>
                    <a:lstStyle/>
                    <a:p>
                      <a:pPr indent="0" lvl="0" marL="0" rtl="0" algn="l">
                        <a:spcBef>
                          <a:spcPts val="0"/>
                        </a:spcBef>
                        <a:spcAft>
                          <a:spcPts val="0"/>
                        </a:spcAft>
                        <a:buNone/>
                      </a:pPr>
                      <a:r>
                        <a:rPr lang="en-US" sz="1600"/>
                        <a:t>t4</a:t>
                      </a:r>
                      <a:endParaRPr sz="1600"/>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anchor:my.look.ca="CNN.com"</a:t>
                      </a:r>
                      <a:endParaRPr sz="1600"/>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186" name="Google Shape;186;p21"/>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行式</a:t>
            </a:r>
            <a:r>
              <a:rPr lang="en-US"/>
              <a:t>存储 VS 列式存储</a:t>
            </a:r>
            <a:endParaRPr/>
          </a:p>
        </p:txBody>
      </p:sp>
      <p:sp>
        <p:nvSpPr>
          <p:cNvPr id="187" name="Google Shape;187;p21"/>
          <p:cNvSpPr txBox="1"/>
          <p:nvPr>
            <p:ph idx="12" type="sldNum"/>
          </p:nvPr>
        </p:nvSpPr>
        <p:spPr>
          <a:xfrm>
            <a:off x="11620776" y="6406775"/>
            <a:ext cx="3741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id="188" name="Google Shape;188;p21"/>
          <p:cNvPicPr preferRelativeResize="0"/>
          <p:nvPr/>
        </p:nvPicPr>
        <p:blipFill>
          <a:blip r:embed="rId3">
            <a:alphaModFix/>
          </a:blip>
          <a:stretch>
            <a:fillRect/>
          </a:stretch>
        </p:blipFill>
        <p:spPr>
          <a:xfrm>
            <a:off x="623450" y="1432600"/>
            <a:ext cx="5263601" cy="2923000"/>
          </a:xfrm>
          <a:prstGeom prst="rect">
            <a:avLst/>
          </a:prstGeom>
          <a:noFill/>
          <a:ln>
            <a:noFill/>
          </a:ln>
        </p:spPr>
      </p:pic>
      <p:pic>
        <p:nvPicPr>
          <p:cNvPr id="189" name="Google Shape;189;p21"/>
          <p:cNvPicPr preferRelativeResize="0"/>
          <p:nvPr/>
        </p:nvPicPr>
        <p:blipFill>
          <a:blip r:embed="rId4">
            <a:alphaModFix/>
          </a:blip>
          <a:stretch>
            <a:fillRect/>
          </a:stretch>
        </p:blipFill>
        <p:spPr>
          <a:xfrm>
            <a:off x="6653000" y="1432600"/>
            <a:ext cx="5152974" cy="2922999"/>
          </a:xfrm>
          <a:prstGeom prst="rect">
            <a:avLst/>
          </a:prstGeom>
          <a:noFill/>
          <a:ln>
            <a:noFill/>
          </a:ln>
        </p:spPr>
      </p:pic>
      <p:sp>
        <p:nvSpPr>
          <p:cNvPr id="190" name="Google Shape;190;p21"/>
          <p:cNvSpPr txBox="1"/>
          <p:nvPr/>
        </p:nvSpPr>
        <p:spPr>
          <a:xfrm>
            <a:off x="1124250" y="4681025"/>
            <a:ext cx="4210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t>关系型数据库的表格结构</a:t>
            </a:r>
            <a:endParaRPr sz="1800"/>
          </a:p>
        </p:txBody>
      </p:sp>
      <p:sp>
        <p:nvSpPr>
          <p:cNvPr id="191" name="Google Shape;191;p21"/>
          <p:cNvSpPr txBox="1"/>
          <p:nvPr/>
        </p:nvSpPr>
        <p:spPr>
          <a:xfrm>
            <a:off x="7220250" y="4681025"/>
            <a:ext cx="4210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t>HBase</a:t>
            </a:r>
            <a:r>
              <a:rPr lang="en-US" sz="1800"/>
              <a:t>的表格结构</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736600" y="76200"/>
            <a:ext cx="10744500" cy="580500"/>
          </a:xfrm>
          <a:prstGeom prst="rect">
            <a:avLst/>
          </a:prstGeom>
        </p:spPr>
        <p:txBody>
          <a:bodyPr anchorCtr="0" anchor="b" bIns="68550" lIns="68550" spcFirstLastPara="1" rIns="68550" wrap="square" tIns="68550">
            <a:noAutofit/>
          </a:bodyPr>
          <a:lstStyle/>
          <a:p>
            <a:pPr indent="0" lvl="0" marL="0" rtl="0" algn="l">
              <a:spcBef>
                <a:spcPts val="0"/>
              </a:spcBef>
              <a:spcAft>
                <a:spcPts val="0"/>
              </a:spcAft>
              <a:buClr>
                <a:schemeClr val="dk1"/>
              </a:buClr>
              <a:buSzPts val="2400"/>
              <a:buFont typeface="Arial"/>
              <a:buNone/>
            </a:pPr>
            <a:r>
              <a:rPr lang="en-US">
                <a:solidFill>
                  <a:schemeClr val="dk1"/>
                </a:solidFill>
              </a:rPr>
              <a:t>HBase &amp; MySQL &amp; Redis 查询功能</a:t>
            </a:r>
            <a:endParaRPr/>
          </a:p>
        </p:txBody>
      </p:sp>
      <p:sp>
        <p:nvSpPr>
          <p:cNvPr id="197" name="Google Shape;197;p22"/>
          <p:cNvSpPr txBox="1"/>
          <p:nvPr>
            <p:ph idx="12" type="sldNum"/>
          </p:nvPr>
        </p:nvSpPr>
        <p:spPr>
          <a:xfrm>
            <a:off x="11721216" y="6406785"/>
            <a:ext cx="273600" cy="2643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graphicFrame>
        <p:nvGraphicFramePr>
          <p:cNvPr id="198" name="Google Shape;198;p22"/>
          <p:cNvGraphicFramePr/>
          <p:nvPr/>
        </p:nvGraphicFramePr>
        <p:xfrm>
          <a:off x="736600" y="876500"/>
          <a:ext cx="3000000" cy="3000000"/>
        </p:xfrm>
        <a:graphic>
          <a:graphicData uri="http://schemas.openxmlformats.org/drawingml/2006/table">
            <a:tbl>
              <a:tblPr>
                <a:noFill/>
                <a:tableStyleId>{08E06E72-85E4-42B6-B7AF-ACC663C6BDD3}</a:tableStyleId>
              </a:tblPr>
              <a:tblGrid>
                <a:gridCol w="3661550"/>
                <a:gridCol w="3661550"/>
                <a:gridCol w="3661550"/>
              </a:tblGrid>
              <a:tr h="396200">
                <a:tc>
                  <a:txBody>
                    <a:bodyPr/>
                    <a:lstStyle/>
                    <a:p>
                      <a:pPr indent="0" lvl="0" marL="0" rtl="0" algn="l">
                        <a:spcBef>
                          <a:spcPts val="0"/>
                        </a:spcBef>
                        <a:spcAft>
                          <a:spcPts val="0"/>
                        </a:spcAft>
                        <a:buNone/>
                      </a:pPr>
                      <a:r>
                        <a:rPr b="1" lang="en-US" sz="1600"/>
                        <a:t>MySQL</a:t>
                      </a:r>
                      <a:endParaRPr b="1" sz="1600"/>
                    </a:p>
                  </a:txBody>
                  <a:tcPr marT="91425" marB="91425" marR="91425" marL="91425">
                    <a:solidFill>
                      <a:schemeClr val="accent5"/>
                    </a:solidFill>
                  </a:tcPr>
                </a:tc>
                <a:tc>
                  <a:txBody>
                    <a:bodyPr/>
                    <a:lstStyle/>
                    <a:p>
                      <a:pPr indent="0" lvl="0" marL="0" rtl="0" algn="l">
                        <a:spcBef>
                          <a:spcPts val="0"/>
                        </a:spcBef>
                        <a:spcAft>
                          <a:spcPts val="0"/>
                        </a:spcAft>
                        <a:buNone/>
                      </a:pPr>
                      <a:r>
                        <a:rPr b="1" lang="en-US" sz="1600"/>
                        <a:t>HBase</a:t>
                      </a:r>
                      <a:endParaRPr b="1" sz="1600"/>
                    </a:p>
                  </a:txBody>
                  <a:tcPr marT="91425" marB="91425" marR="91425" marL="91425">
                    <a:solidFill>
                      <a:schemeClr val="accent5"/>
                    </a:solidFill>
                  </a:tcPr>
                </a:tc>
                <a:tc>
                  <a:txBody>
                    <a:bodyPr/>
                    <a:lstStyle/>
                    <a:p>
                      <a:pPr indent="0" lvl="0" marL="0" rtl="0" algn="l">
                        <a:spcBef>
                          <a:spcPts val="0"/>
                        </a:spcBef>
                        <a:spcAft>
                          <a:spcPts val="0"/>
                        </a:spcAft>
                        <a:buNone/>
                      </a:pPr>
                      <a:r>
                        <a:rPr b="1" lang="en-US" sz="1600"/>
                        <a:t>Redis</a:t>
                      </a:r>
                      <a:endParaRPr b="1" sz="1600"/>
                    </a:p>
                  </a:txBody>
                  <a:tcPr marT="91425" marB="91425" marR="91425" marL="91425">
                    <a:solidFill>
                      <a:schemeClr val="accent5"/>
                    </a:solidFill>
                  </a:tcPr>
                </a:tc>
              </a:tr>
              <a:tr h="381000">
                <a:tc>
                  <a:txBody>
                    <a:bodyPr/>
                    <a:lstStyle/>
                    <a:p>
                      <a:pPr indent="0" lvl="0" marL="0" rtl="0" algn="l">
                        <a:spcBef>
                          <a:spcPts val="0"/>
                        </a:spcBef>
                        <a:spcAft>
                          <a:spcPts val="0"/>
                        </a:spcAft>
                        <a:buNone/>
                      </a:pPr>
                      <a:r>
                        <a:rPr lang="en-US"/>
                        <a:t>group by</a:t>
                      </a:r>
                      <a:endParaRPr/>
                    </a:p>
                  </a:txBody>
                  <a:tcPr marT="91425" marB="91425" marR="91425" marL="91425"/>
                </a:tc>
                <a:tc>
                  <a:txBody>
                    <a:bodyPr/>
                    <a:lstStyle/>
                    <a:p>
                      <a:pPr indent="0" lvl="0" marL="0" rtl="0" algn="l">
                        <a:spcBef>
                          <a:spcPts val="0"/>
                        </a:spcBef>
                        <a:spcAft>
                          <a:spcPts val="0"/>
                        </a:spcAft>
                        <a:buNone/>
                      </a:pPr>
                      <a:r>
                        <a:rPr lang="en-US"/>
                        <a:t>不支持</a:t>
                      </a:r>
                      <a:endParaRPr/>
                    </a:p>
                  </a:txBody>
                  <a:tcPr marT="91425" marB="91425" marR="91425" marL="91425"/>
                </a:tc>
                <a:tc>
                  <a:txBody>
                    <a:bodyPr/>
                    <a:lstStyle/>
                    <a:p>
                      <a:pPr indent="0" lvl="0" marL="0" rtl="0" algn="l">
                        <a:spcBef>
                          <a:spcPts val="0"/>
                        </a:spcBef>
                        <a:spcAft>
                          <a:spcPts val="0"/>
                        </a:spcAft>
                        <a:buNone/>
                      </a:pPr>
                      <a:r>
                        <a:rPr lang="en-US"/>
                        <a:t>不支持</a:t>
                      </a:r>
                      <a:endParaRPr/>
                    </a:p>
                  </a:txBody>
                  <a:tcPr marT="91425" marB="91425" marR="91425" marL="91425"/>
                </a:tc>
              </a:tr>
              <a:tr h="381000">
                <a:tc>
                  <a:txBody>
                    <a:bodyPr/>
                    <a:lstStyle/>
                    <a:p>
                      <a:pPr indent="0" lvl="0" marL="0" rtl="0" algn="l">
                        <a:spcBef>
                          <a:spcPts val="0"/>
                        </a:spcBef>
                        <a:spcAft>
                          <a:spcPts val="0"/>
                        </a:spcAft>
                        <a:buNone/>
                      </a:pPr>
                      <a:r>
                        <a:rPr lang="en-US"/>
                        <a:t>join</a:t>
                      </a:r>
                      <a:endParaRPr/>
                    </a:p>
                  </a:txBody>
                  <a:tcPr marT="91425" marB="91425" marR="91425" marL="91425"/>
                </a:tc>
                <a:tc>
                  <a:txBody>
                    <a:bodyPr/>
                    <a:lstStyle/>
                    <a:p>
                      <a:pPr indent="0" lvl="0" marL="0" rtl="0" algn="l">
                        <a:spcBef>
                          <a:spcPts val="0"/>
                        </a:spcBef>
                        <a:spcAft>
                          <a:spcPts val="0"/>
                        </a:spcAft>
                        <a:buNone/>
                      </a:pPr>
                      <a:r>
                        <a:rPr lang="en-US"/>
                        <a:t>不支持</a:t>
                      </a:r>
                      <a:endParaRPr/>
                    </a:p>
                  </a:txBody>
                  <a:tcPr marT="91425" marB="91425" marR="91425" marL="91425"/>
                </a:tc>
                <a:tc>
                  <a:txBody>
                    <a:bodyPr/>
                    <a:lstStyle/>
                    <a:p>
                      <a:pPr indent="0" lvl="0" marL="0" rtl="0" algn="l">
                        <a:spcBef>
                          <a:spcPts val="0"/>
                        </a:spcBef>
                        <a:spcAft>
                          <a:spcPts val="0"/>
                        </a:spcAft>
                        <a:buNone/>
                      </a:pPr>
                      <a:r>
                        <a:rPr lang="en-US"/>
                        <a:t>不支持</a:t>
                      </a:r>
                      <a:endParaRPr/>
                    </a:p>
                  </a:txBody>
                  <a:tcPr marT="91425" marB="91425" marR="91425" marL="91425"/>
                </a:tc>
              </a:tr>
              <a:tr h="381000">
                <a:tc>
                  <a:txBody>
                    <a:bodyPr/>
                    <a:lstStyle/>
                    <a:p>
                      <a:pPr indent="0" lvl="0" marL="0" rtl="0" algn="l">
                        <a:spcBef>
                          <a:spcPts val="0"/>
                        </a:spcBef>
                        <a:spcAft>
                          <a:spcPts val="0"/>
                        </a:spcAft>
                        <a:buNone/>
                      </a:pPr>
                      <a:r>
                        <a:rPr lang="en-US"/>
                        <a:t>二级索引</a:t>
                      </a:r>
                      <a:endParaRPr/>
                    </a:p>
                  </a:txBody>
                  <a:tcPr marT="91425" marB="91425" marR="91425" marL="91425"/>
                </a:tc>
                <a:tc>
                  <a:txBody>
                    <a:bodyPr/>
                    <a:lstStyle/>
                    <a:p>
                      <a:pPr indent="0" lvl="0" marL="0" rtl="0" algn="l">
                        <a:spcBef>
                          <a:spcPts val="0"/>
                        </a:spcBef>
                        <a:spcAft>
                          <a:spcPts val="0"/>
                        </a:spcAft>
                        <a:buNone/>
                      </a:pPr>
                      <a:r>
                        <a:rPr lang="en-US"/>
                        <a:t>不支持</a:t>
                      </a:r>
                      <a:endParaRPr/>
                    </a:p>
                    <a:p>
                      <a:pPr indent="0" lvl="0" marL="0" rtl="0" algn="l">
                        <a:spcBef>
                          <a:spcPts val="0"/>
                        </a:spcBef>
                        <a:spcAft>
                          <a:spcPts val="0"/>
                        </a:spcAft>
                        <a:buNone/>
                      </a:pPr>
                      <a:r>
                        <a:rPr lang="en-US"/>
                        <a:t>（虾皮基建不支持，开源有解决方案）</a:t>
                      </a:r>
                      <a:endParaRPr/>
                    </a:p>
                  </a:txBody>
                  <a:tcPr marT="91425" marB="91425" marR="91425" marL="91425"/>
                </a:tc>
                <a:tc>
                  <a:txBody>
                    <a:bodyPr/>
                    <a:lstStyle/>
                    <a:p>
                      <a:pPr indent="0" lvl="0" marL="0" rtl="0" algn="l">
                        <a:spcBef>
                          <a:spcPts val="0"/>
                        </a:spcBef>
                        <a:spcAft>
                          <a:spcPts val="0"/>
                        </a:spcAft>
                        <a:buNone/>
                      </a:pPr>
                      <a:r>
                        <a:rPr lang="en-US"/>
                        <a:t>支持</a:t>
                      </a:r>
                      <a:endParaRPr/>
                    </a:p>
                  </a:txBody>
                  <a:tcPr marT="91425" marB="91425" marR="91425" marL="91425"/>
                </a:tc>
              </a:tr>
              <a:tr h="381000">
                <a:tc>
                  <a:txBody>
                    <a:bodyPr/>
                    <a:lstStyle/>
                    <a:p>
                      <a:pPr indent="0" lvl="0" marL="0" rtl="0" algn="l">
                        <a:spcBef>
                          <a:spcPts val="0"/>
                        </a:spcBef>
                        <a:spcAft>
                          <a:spcPts val="0"/>
                        </a:spcAft>
                        <a:buNone/>
                      </a:pPr>
                      <a:r>
                        <a:rPr lang="en-US"/>
                        <a:t>limit 1,100</a:t>
                      </a:r>
                      <a:endParaRPr/>
                    </a:p>
                  </a:txBody>
                  <a:tcPr marT="91425" marB="91425" marR="91425" marL="91425"/>
                </a:tc>
                <a:tc>
                  <a:txBody>
                    <a:bodyPr/>
                    <a:lstStyle/>
                    <a:p>
                      <a:pPr indent="0" lvl="0" marL="0" rtl="0" algn="l">
                        <a:spcBef>
                          <a:spcPts val="0"/>
                        </a:spcBef>
                        <a:spcAft>
                          <a:spcPts val="0"/>
                        </a:spcAft>
                        <a:buNone/>
                      </a:pPr>
                      <a:r>
                        <a:rPr lang="en-US"/>
                        <a:t>支持</a:t>
                      </a:r>
                      <a:endParaRPr/>
                    </a:p>
                    <a:p>
                      <a:pPr indent="0" lvl="0" marL="0" rtl="0" algn="l">
                        <a:spcBef>
                          <a:spcPts val="0"/>
                        </a:spcBef>
                        <a:spcAft>
                          <a:spcPts val="0"/>
                        </a:spcAft>
                        <a:buNone/>
                      </a:pPr>
                      <a:r>
                        <a:rPr lang="en-US"/>
                        <a:t>（需要迭代start row 结合limit ）</a:t>
                      </a:r>
                      <a:endParaRPr/>
                    </a:p>
                  </a:txBody>
                  <a:tcPr marT="91425" marB="91425" marR="91425" marL="91425"/>
                </a:tc>
                <a:tc>
                  <a:txBody>
                    <a:bodyPr/>
                    <a:lstStyle/>
                    <a:p>
                      <a:pPr indent="0" lvl="0" marL="0" rtl="0" algn="l">
                        <a:spcBef>
                          <a:spcPts val="0"/>
                        </a:spcBef>
                        <a:spcAft>
                          <a:spcPts val="0"/>
                        </a:spcAft>
                        <a:buNone/>
                      </a:pPr>
                      <a:r>
                        <a:rPr lang="en-US"/>
                        <a:t>支持</a:t>
                      </a:r>
                      <a:br>
                        <a:rPr lang="en-US"/>
                      </a:br>
                      <a:r>
                        <a:rPr lang="en-US"/>
                        <a:t>（如sortedset，或结合其他存储介质实现）</a:t>
                      </a:r>
                      <a:endParaRPr/>
                    </a:p>
                  </a:txBody>
                  <a:tcPr marT="91425" marB="91425" marR="91425" marL="91425"/>
                </a:tc>
              </a:tr>
              <a:tr h="381000">
                <a:tc>
                  <a:txBody>
                    <a:bodyPr/>
                    <a:lstStyle/>
                    <a:p>
                      <a:pPr indent="0" lvl="0" marL="0" rtl="0" algn="l">
                        <a:spcBef>
                          <a:spcPts val="0"/>
                        </a:spcBef>
                        <a:spcAft>
                          <a:spcPts val="0"/>
                        </a:spcAft>
                        <a:buNone/>
                      </a:pPr>
                      <a:r>
                        <a:rPr lang="en-US"/>
                        <a:t>多条件查询</a:t>
                      </a:r>
                      <a:endParaRPr/>
                    </a:p>
                  </a:txBody>
                  <a:tcPr marT="91425" marB="91425" marR="91425" marL="91425"/>
                </a:tc>
                <a:tc>
                  <a:txBody>
                    <a:bodyPr/>
                    <a:lstStyle/>
                    <a:p>
                      <a:pPr indent="0" lvl="0" marL="0" rtl="0" algn="l">
                        <a:spcBef>
                          <a:spcPts val="0"/>
                        </a:spcBef>
                        <a:spcAft>
                          <a:spcPts val="0"/>
                        </a:spcAft>
                        <a:buNone/>
                      </a:pPr>
                      <a:r>
                        <a:rPr lang="en-US"/>
                        <a:t>部分支持</a:t>
                      </a:r>
                      <a:endParaRPr/>
                    </a:p>
                    <a:p>
                      <a:pPr indent="0" lvl="0" marL="0" rtl="0" algn="l">
                        <a:spcBef>
                          <a:spcPts val="0"/>
                        </a:spcBef>
                        <a:spcAft>
                          <a:spcPts val="0"/>
                        </a:spcAft>
                        <a:buNone/>
                      </a:pPr>
                      <a:r>
                        <a:rPr lang="en-US"/>
                        <a:t>（HBase 允许基于组成rowkey 字段的值进行查询和过滤）</a:t>
                      </a:r>
                      <a:endParaRPr/>
                    </a:p>
                  </a:txBody>
                  <a:tcPr marT="91425" marB="91425" marR="91425" marL="91425"/>
                </a:tc>
                <a:tc>
                  <a:txBody>
                    <a:bodyPr/>
                    <a:lstStyle/>
                    <a:p>
                      <a:pPr indent="0" lvl="0" marL="0" rtl="0" algn="l">
                        <a:spcBef>
                          <a:spcPts val="0"/>
                        </a:spcBef>
                        <a:spcAft>
                          <a:spcPts val="0"/>
                        </a:spcAft>
                        <a:buNone/>
                      </a:pPr>
                      <a:r>
                        <a:rPr lang="en-US"/>
                        <a:t>支持</a:t>
                      </a:r>
                      <a:endParaRPr/>
                    </a:p>
                  </a:txBody>
                  <a:tcPr marT="91425" marB="91425" marR="91425" marL="91425"/>
                </a:tc>
              </a:tr>
              <a:tr h="381000">
                <a:tc>
                  <a:txBody>
                    <a:bodyPr/>
                    <a:lstStyle/>
                    <a:p>
                      <a:pPr indent="0" lvl="0" marL="0" rtl="0" algn="l">
                        <a:spcBef>
                          <a:spcPts val="0"/>
                        </a:spcBef>
                        <a:spcAft>
                          <a:spcPts val="0"/>
                        </a:spcAft>
                        <a:buNone/>
                      </a:pPr>
                      <a:r>
                        <a:rPr lang="en-US"/>
                        <a:t>点</a:t>
                      </a:r>
                      <a:r>
                        <a:rPr lang="en-US"/>
                        <a:t>查询</a:t>
                      </a:r>
                      <a:endParaRPr/>
                    </a:p>
                  </a:txBody>
                  <a:tcPr marT="91425" marB="91425" marR="91425" marL="91425"/>
                </a:tc>
                <a:tc>
                  <a:txBody>
                    <a:bodyPr/>
                    <a:lstStyle/>
                    <a:p>
                      <a:pPr indent="0" lvl="0" marL="0" rtl="0" algn="l">
                        <a:spcBef>
                          <a:spcPts val="0"/>
                        </a:spcBef>
                        <a:spcAft>
                          <a:spcPts val="0"/>
                        </a:spcAft>
                        <a:buNone/>
                      </a:pPr>
                      <a:r>
                        <a:rPr lang="en-US"/>
                        <a:t>支持</a:t>
                      </a:r>
                      <a:endParaRPr/>
                    </a:p>
                  </a:txBody>
                  <a:tcPr marT="91425" marB="91425" marR="91425" marL="91425"/>
                </a:tc>
                <a:tc>
                  <a:txBody>
                    <a:bodyPr/>
                    <a:lstStyle/>
                    <a:p>
                      <a:pPr indent="0" lvl="0" marL="0" rtl="0" algn="l">
                        <a:spcBef>
                          <a:spcPts val="0"/>
                        </a:spcBef>
                        <a:spcAft>
                          <a:spcPts val="0"/>
                        </a:spcAft>
                        <a:buNone/>
                      </a:pPr>
                      <a:r>
                        <a:rPr lang="en-US"/>
                        <a:t>支持</a:t>
                      </a:r>
                      <a:endParaRPr/>
                    </a:p>
                  </a:txBody>
                  <a:tcPr marT="91425" marB="91425" marR="91425" marL="91425"/>
                </a:tc>
              </a:tr>
              <a:tr h="381000">
                <a:tc>
                  <a:txBody>
                    <a:bodyPr/>
                    <a:lstStyle/>
                    <a:p>
                      <a:pPr indent="0" lvl="0" marL="0" rtl="0" algn="l">
                        <a:spcBef>
                          <a:spcPts val="0"/>
                        </a:spcBef>
                        <a:spcAft>
                          <a:spcPts val="0"/>
                        </a:spcAft>
                        <a:buNone/>
                      </a:pPr>
                      <a:r>
                        <a:rPr lang="en-US"/>
                        <a:t>范围查询</a:t>
                      </a:r>
                      <a:endParaRPr/>
                    </a:p>
                  </a:txBody>
                  <a:tcPr marT="91425" marB="91425" marR="91425" marL="91425"/>
                </a:tc>
                <a:tc>
                  <a:txBody>
                    <a:bodyPr/>
                    <a:lstStyle/>
                    <a:p>
                      <a:pPr indent="0" lvl="0" marL="0" rtl="0" algn="l">
                        <a:spcBef>
                          <a:spcPts val="0"/>
                        </a:spcBef>
                        <a:spcAft>
                          <a:spcPts val="0"/>
                        </a:spcAft>
                        <a:buNone/>
                      </a:pPr>
                      <a:r>
                        <a:rPr lang="en-US"/>
                        <a:t>支持</a:t>
                      </a:r>
                      <a:endParaRPr/>
                    </a:p>
                  </a:txBody>
                  <a:tcPr marT="91425" marB="91425" marR="91425" marL="91425"/>
                </a:tc>
                <a:tc>
                  <a:txBody>
                    <a:bodyPr/>
                    <a:lstStyle/>
                    <a:p>
                      <a:pPr indent="0" lvl="0" marL="0" rtl="0" algn="l">
                        <a:spcBef>
                          <a:spcPts val="0"/>
                        </a:spcBef>
                        <a:spcAft>
                          <a:spcPts val="0"/>
                        </a:spcAft>
                        <a:buNone/>
                      </a:pPr>
                      <a:r>
                        <a:rPr lang="en-US"/>
                        <a:t>部分支持</a:t>
                      </a:r>
                      <a:endParaRPr/>
                    </a:p>
                    <a:p>
                      <a:pPr indent="0" lvl="0" marL="0" rtl="0" algn="l">
                        <a:spcBef>
                          <a:spcPts val="0"/>
                        </a:spcBef>
                        <a:spcAft>
                          <a:spcPts val="0"/>
                        </a:spcAft>
                        <a:buNone/>
                      </a:pPr>
                      <a:r>
                        <a:rPr lang="en-US"/>
                        <a:t>（</a:t>
                      </a:r>
                      <a:r>
                        <a:rPr lang="en-US">
                          <a:solidFill>
                            <a:srgbClr val="24292E"/>
                          </a:solidFill>
                          <a:highlight>
                            <a:srgbClr val="FFFFFF"/>
                          </a:highlight>
                        </a:rPr>
                        <a:t>zSet的zrangeByScore</a:t>
                      </a:r>
                      <a:r>
                        <a:rPr lang="en-US"/>
                        <a:t>）</a:t>
                      </a:r>
                      <a:endParaRPr/>
                    </a:p>
                  </a:txBody>
                  <a:tcPr marT="91425" marB="91425" marR="91425" marL="91425"/>
                </a:tc>
              </a:tr>
              <a:tr h="381000">
                <a:tc>
                  <a:txBody>
                    <a:bodyPr/>
                    <a:lstStyle/>
                    <a:p>
                      <a:pPr indent="0" lvl="0" marL="0" rtl="0" algn="l">
                        <a:spcBef>
                          <a:spcPts val="0"/>
                        </a:spcBef>
                        <a:spcAft>
                          <a:spcPts val="0"/>
                        </a:spcAft>
                        <a:buNone/>
                      </a:pPr>
                      <a:r>
                        <a:rPr lang="en-US"/>
                        <a:t>order by</a:t>
                      </a:r>
                      <a:endParaRPr/>
                    </a:p>
                  </a:txBody>
                  <a:tcPr marT="91425" marB="91425" marR="91425" marL="91425"/>
                </a:tc>
                <a:tc>
                  <a:txBody>
                    <a:bodyPr/>
                    <a:lstStyle/>
                    <a:p>
                      <a:pPr indent="0" lvl="0" marL="0" rtl="0" algn="l">
                        <a:spcBef>
                          <a:spcPts val="0"/>
                        </a:spcBef>
                        <a:spcAft>
                          <a:spcPts val="0"/>
                        </a:spcAft>
                        <a:buNone/>
                      </a:pPr>
                      <a:r>
                        <a:rPr lang="en-US"/>
                        <a:t>部分支持</a:t>
                      </a:r>
                      <a:endParaRPr/>
                    </a:p>
                    <a:p>
                      <a:pPr indent="0" lvl="0" marL="0" rtl="0" algn="l">
                        <a:spcBef>
                          <a:spcPts val="0"/>
                        </a:spcBef>
                        <a:spcAft>
                          <a:spcPts val="0"/>
                        </a:spcAft>
                        <a:buNone/>
                      </a:pPr>
                      <a:r>
                        <a:rPr lang="en-US"/>
                        <a:t>（基于rowkey 的字典排序，基于Phoenix或者Hive 外部表）</a:t>
                      </a:r>
                      <a:endParaRPr/>
                    </a:p>
                  </a:txBody>
                  <a:tcPr marT="91425" marB="91425" marR="91425" marL="91425"/>
                </a:tc>
                <a:tc>
                  <a:txBody>
                    <a:bodyPr/>
                    <a:lstStyle/>
                    <a:p>
                      <a:pPr indent="0" lvl="0" marL="0" rtl="0" algn="l">
                        <a:spcBef>
                          <a:spcPts val="0"/>
                        </a:spcBef>
                        <a:spcAft>
                          <a:spcPts val="0"/>
                        </a:spcAft>
                        <a:buNone/>
                      </a:pPr>
                      <a:r>
                        <a:rPr lang="en-US"/>
                        <a:t>部分支持</a:t>
                      </a:r>
                      <a:endParaRPr/>
                    </a:p>
                    <a:p>
                      <a:pPr indent="0" lvl="0" marL="0" rtl="0" algn="l">
                        <a:spcBef>
                          <a:spcPts val="0"/>
                        </a:spcBef>
                        <a:spcAft>
                          <a:spcPts val="0"/>
                        </a:spcAft>
                        <a:buNone/>
                      </a:pPr>
                      <a:r>
                        <a:rPr lang="en-US"/>
                        <a:t>（sort 特性）</a:t>
                      </a:r>
                      <a:endParaRPr/>
                    </a:p>
                  </a:txBody>
                  <a:tcPr marT="91425" marB="91425" marR="91425" marL="91425"/>
                </a:tc>
              </a:tr>
              <a:tr h="381000">
                <a:tc>
                  <a:txBody>
                    <a:bodyPr/>
                    <a:lstStyle/>
                    <a:p>
                      <a:pPr indent="0" lvl="0" marL="0" rtl="0" algn="l">
                        <a:spcBef>
                          <a:spcPts val="0"/>
                        </a:spcBef>
                        <a:spcAft>
                          <a:spcPts val="0"/>
                        </a:spcAft>
                        <a:buNone/>
                      </a:pPr>
                      <a:r>
                        <a:rPr lang="en-US"/>
                        <a:t>聚合统计</a:t>
                      </a:r>
                      <a:endParaRPr/>
                    </a:p>
                  </a:txBody>
                  <a:tcPr marT="91425" marB="91425" marR="91425" marL="91425"/>
                </a:tc>
                <a:tc>
                  <a:txBody>
                    <a:bodyPr/>
                    <a:lstStyle/>
                    <a:p>
                      <a:pPr indent="0" lvl="0" marL="0" rtl="0" algn="l">
                        <a:spcBef>
                          <a:spcPts val="0"/>
                        </a:spcBef>
                        <a:spcAft>
                          <a:spcPts val="0"/>
                        </a:spcAft>
                        <a:buNone/>
                      </a:pPr>
                      <a:r>
                        <a:rPr lang="en-US"/>
                        <a:t>部分支持</a:t>
                      </a:r>
                      <a:endParaRPr/>
                    </a:p>
                    <a:p>
                      <a:pPr indent="0" lvl="0" marL="0" rtl="0" algn="l">
                        <a:spcBef>
                          <a:spcPts val="0"/>
                        </a:spcBef>
                        <a:spcAft>
                          <a:spcPts val="0"/>
                        </a:spcAft>
                        <a:buNone/>
                      </a:pPr>
                      <a:r>
                        <a:rPr lang="en-US"/>
                        <a:t>（</a:t>
                      </a:r>
                      <a:r>
                        <a:rPr lang="en-US">
                          <a:solidFill>
                            <a:schemeClr val="dk1"/>
                          </a:solidFill>
                        </a:rPr>
                        <a:t>基于</a:t>
                      </a:r>
                      <a:r>
                        <a:rPr lang="en-US">
                          <a:solidFill>
                            <a:schemeClr val="dk1"/>
                          </a:solidFill>
                          <a:highlight>
                            <a:srgbClr val="FFFFFF"/>
                          </a:highlight>
                        </a:rPr>
                        <a:t>coprocessor实现</a:t>
                      </a:r>
                      <a:r>
                        <a:rPr lang="en-US"/>
                        <a:t>）</a:t>
                      </a:r>
                      <a:endParaRPr/>
                    </a:p>
                  </a:txBody>
                  <a:tcPr marT="91425" marB="91425" marR="91425" marL="91425"/>
                </a:tc>
                <a:tc>
                  <a:txBody>
                    <a:bodyPr/>
                    <a:lstStyle/>
                    <a:p>
                      <a:pPr indent="0" lvl="0" marL="0" rtl="0" algn="l">
                        <a:spcBef>
                          <a:spcPts val="0"/>
                        </a:spcBef>
                        <a:spcAft>
                          <a:spcPts val="0"/>
                        </a:spcAft>
                        <a:buNone/>
                      </a:pPr>
                      <a:r>
                        <a:rPr lang="en-US"/>
                        <a:t>部分支持</a:t>
                      </a:r>
                      <a:endParaRPr/>
                    </a:p>
                    <a:p>
                      <a:pPr indent="0" lvl="0" marL="0" rtl="0" algn="l">
                        <a:spcBef>
                          <a:spcPts val="0"/>
                        </a:spcBef>
                        <a:spcAft>
                          <a:spcPts val="0"/>
                        </a:spcAft>
                        <a:buNone/>
                      </a:pPr>
                      <a:r>
                        <a:rPr lang="en-US"/>
                        <a:t>（用到如bitmap hyperloglog）</a:t>
                      </a:r>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204" name="Google Shape;204;p23"/>
          <p:cNvSpPr txBox="1"/>
          <p:nvPr>
            <p:ph type="title"/>
          </p:nvPr>
        </p:nvSpPr>
        <p:spPr>
          <a:xfrm>
            <a:off x="736600" y="63500"/>
            <a:ext cx="10744500" cy="580500"/>
          </a:xfrm>
          <a:prstGeom prst="rect">
            <a:avLst/>
          </a:prstGeom>
          <a:noFill/>
          <a:ln>
            <a:noFill/>
          </a:ln>
        </p:spPr>
        <p:txBody>
          <a:bodyPr anchorCtr="0" anchor="b" bIns="68550" lIns="68550" spcFirstLastPara="1" rIns="68550" wrap="square" tIns="68550">
            <a:noAutofit/>
          </a:bodyPr>
          <a:lstStyle/>
          <a:p>
            <a:pPr indent="0" lvl="0" marL="0" rtl="0" algn="l">
              <a:spcBef>
                <a:spcPts val="0"/>
              </a:spcBef>
              <a:spcAft>
                <a:spcPts val="0"/>
              </a:spcAft>
              <a:buClr>
                <a:schemeClr val="dk1"/>
              </a:buClr>
              <a:buSzPts val="2400"/>
              <a:buFont typeface="Arial"/>
              <a:buNone/>
            </a:pPr>
            <a:r>
              <a:rPr lang="en-US">
                <a:solidFill>
                  <a:schemeClr val="dk1"/>
                </a:solidFill>
              </a:rPr>
              <a:t>Agenda</a:t>
            </a:r>
            <a:endParaRPr/>
          </a:p>
        </p:txBody>
      </p:sp>
      <p:sp>
        <p:nvSpPr>
          <p:cNvPr id="205" name="Google Shape;205;p23"/>
          <p:cNvSpPr/>
          <p:nvPr/>
        </p:nvSpPr>
        <p:spPr>
          <a:xfrm>
            <a:off x="1724296" y="2601105"/>
            <a:ext cx="5874600" cy="488100"/>
          </a:xfrm>
          <a:prstGeom prst="rect">
            <a:avLst/>
          </a:prstGeom>
          <a:solidFill>
            <a:srgbClr val="EE4D2D"/>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06" name="Google Shape;206;p23"/>
          <p:cNvSpPr txBox="1"/>
          <p:nvPr/>
        </p:nvSpPr>
        <p:spPr>
          <a:xfrm>
            <a:off x="2121955" y="1728069"/>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2800"/>
              <a:buFont typeface="Arial"/>
              <a:buNone/>
            </a:pPr>
            <a:r>
              <a:rPr b="1" i="0" lang="en-US" sz="2800" u="none" cap="none" strike="noStrike">
                <a:solidFill>
                  <a:schemeClr val="dk1"/>
                </a:solidFill>
                <a:latin typeface="Arial"/>
                <a:ea typeface="Arial"/>
                <a:cs typeface="Arial"/>
                <a:sym typeface="Arial"/>
              </a:rPr>
              <a:t>1</a:t>
            </a:r>
            <a:endParaRPr>
              <a:solidFill>
                <a:schemeClr val="dk1"/>
              </a:solidFill>
            </a:endParaRPr>
          </a:p>
        </p:txBody>
      </p:sp>
      <p:sp>
        <p:nvSpPr>
          <p:cNvPr id="207" name="Google Shape;207;p23"/>
          <p:cNvSpPr txBox="1"/>
          <p:nvPr/>
        </p:nvSpPr>
        <p:spPr>
          <a:xfrm>
            <a:off x="2773356" y="1711971"/>
            <a:ext cx="36765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Arial"/>
              <a:buNone/>
            </a:pPr>
            <a:r>
              <a:rPr lang="en-US" sz="2400">
                <a:solidFill>
                  <a:schemeClr val="dk1"/>
                </a:solidFill>
              </a:rPr>
              <a:t>HBase概述</a:t>
            </a:r>
            <a:endParaRPr>
              <a:solidFill>
                <a:schemeClr val="dk1"/>
              </a:solidFill>
            </a:endParaRPr>
          </a:p>
        </p:txBody>
      </p:sp>
      <p:sp>
        <p:nvSpPr>
          <p:cNvPr id="208" name="Google Shape;208;p23"/>
          <p:cNvSpPr txBox="1"/>
          <p:nvPr/>
        </p:nvSpPr>
        <p:spPr>
          <a:xfrm>
            <a:off x="2121955" y="2155897"/>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2</a:t>
            </a:r>
            <a:endParaRPr/>
          </a:p>
        </p:txBody>
      </p:sp>
      <p:sp>
        <p:nvSpPr>
          <p:cNvPr id="209" name="Google Shape;209;p23"/>
          <p:cNvSpPr txBox="1"/>
          <p:nvPr/>
        </p:nvSpPr>
        <p:spPr>
          <a:xfrm>
            <a:off x="2773356" y="2200052"/>
            <a:ext cx="36765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400"/>
              <a:t>HBase数据模型</a:t>
            </a:r>
            <a:endParaRPr/>
          </a:p>
        </p:txBody>
      </p:sp>
      <p:sp>
        <p:nvSpPr>
          <p:cNvPr id="210" name="Google Shape;210;p23"/>
          <p:cNvSpPr txBox="1"/>
          <p:nvPr/>
        </p:nvSpPr>
        <p:spPr>
          <a:xfrm>
            <a:off x="2121955" y="2659924"/>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3</a:t>
            </a:r>
            <a:endParaRPr>
              <a:solidFill>
                <a:schemeClr val="lt1"/>
              </a:solidFill>
            </a:endParaRPr>
          </a:p>
        </p:txBody>
      </p:sp>
      <p:sp>
        <p:nvSpPr>
          <p:cNvPr id="211" name="Google Shape;211;p23"/>
          <p:cNvSpPr txBox="1"/>
          <p:nvPr/>
        </p:nvSpPr>
        <p:spPr>
          <a:xfrm>
            <a:off x="2773357" y="2666162"/>
            <a:ext cx="47799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HBase实现原理</a:t>
            </a:r>
            <a:endParaRPr b="1">
              <a:solidFill>
                <a:schemeClr val="lt1"/>
              </a:solidFill>
            </a:endParaRPr>
          </a:p>
        </p:txBody>
      </p:sp>
      <p:sp>
        <p:nvSpPr>
          <p:cNvPr id="212" name="Google Shape;212;p23"/>
          <p:cNvSpPr txBox="1"/>
          <p:nvPr/>
        </p:nvSpPr>
        <p:spPr>
          <a:xfrm>
            <a:off x="2121955" y="3163951"/>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4</a:t>
            </a:r>
            <a:endParaRPr/>
          </a:p>
        </p:txBody>
      </p:sp>
      <p:sp>
        <p:nvSpPr>
          <p:cNvPr id="213" name="Google Shape;213;p23"/>
          <p:cNvSpPr txBox="1"/>
          <p:nvPr/>
        </p:nvSpPr>
        <p:spPr>
          <a:xfrm>
            <a:off x="2773355" y="3154242"/>
            <a:ext cx="44016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400"/>
              <a:t>HBase运行机制</a:t>
            </a:r>
            <a:endParaRPr/>
          </a:p>
        </p:txBody>
      </p:sp>
      <p:sp>
        <p:nvSpPr>
          <p:cNvPr id="214" name="Google Shape;214;p23"/>
          <p:cNvSpPr txBox="1"/>
          <p:nvPr>
            <p:ph idx="12" type="sldNum"/>
          </p:nvPr>
        </p:nvSpPr>
        <p:spPr>
          <a:xfrm>
            <a:off x="11579776" y="6406775"/>
            <a:ext cx="4152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215" name="Google Shape;215;p23"/>
          <p:cNvSpPr txBox="1"/>
          <p:nvPr/>
        </p:nvSpPr>
        <p:spPr>
          <a:xfrm>
            <a:off x="2121955" y="3621151"/>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lang="en-US" sz="2800"/>
              <a:t>5</a:t>
            </a:r>
            <a:endParaRPr/>
          </a:p>
        </p:txBody>
      </p:sp>
      <p:sp>
        <p:nvSpPr>
          <p:cNvPr id="216" name="Google Shape;216;p23"/>
          <p:cNvSpPr txBox="1"/>
          <p:nvPr/>
        </p:nvSpPr>
        <p:spPr>
          <a:xfrm>
            <a:off x="2773355" y="3611442"/>
            <a:ext cx="4401600" cy="4371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dk1"/>
              </a:buClr>
              <a:buSzPts val="2400"/>
              <a:buFont typeface="Arial"/>
              <a:buNone/>
            </a:pPr>
            <a:r>
              <a:rPr lang="en-US" sz="2400">
                <a:solidFill>
                  <a:schemeClr val="dk1"/>
                </a:solidFill>
              </a:rPr>
              <a:t>HBase RowKey与索引设计</a:t>
            </a:r>
            <a:endParaRPr sz="2400">
              <a:solidFill>
                <a:schemeClr val="dk1"/>
              </a:solidFill>
            </a:endParaRPr>
          </a:p>
          <a:p>
            <a:pPr indent="0" lvl="0" marL="0" marR="0" rtl="0" algn="l">
              <a:lnSpc>
                <a:spcPct val="100000"/>
              </a:lnSpc>
              <a:spcBef>
                <a:spcPts val="0"/>
              </a:spcBef>
              <a:spcAft>
                <a:spcPts val="0"/>
              </a:spcAft>
              <a:buClr>
                <a:srgbClr val="000000"/>
              </a:buClr>
              <a:buSzPts val="2400"/>
              <a:buFont typeface="Arial"/>
              <a:buNone/>
            </a:pPr>
            <a:r>
              <a:t/>
            </a:r>
            <a:endParaRPr sz="2400"/>
          </a:p>
        </p:txBody>
      </p:sp>
      <p:sp>
        <p:nvSpPr>
          <p:cNvPr id="217" name="Google Shape;217;p23"/>
          <p:cNvSpPr txBox="1"/>
          <p:nvPr/>
        </p:nvSpPr>
        <p:spPr>
          <a:xfrm>
            <a:off x="2121955" y="4078351"/>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lang="en-US" sz="2800"/>
              <a:t>6</a:t>
            </a:r>
            <a:endParaRPr/>
          </a:p>
        </p:txBody>
      </p:sp>
      <p:sp>
        <p:nvSpPr>
          <p:cNvPr id="218" name="Google Shape;218;p23"/>
          <p:cNvSpPr txBox="1"/>
          <p:nvPr/>
        </p:nvSpPr>
        <p:spPr>
          <a:xfrm>
            <a:off x="2773355" y="4068642"/>
            <a:ext cx="44016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400"/>
              <a:t>最佳实践</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4"/>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224" name="Google Shape;224;p24"/>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HBase功能组件</a:t>
            </a:r>
            <a:endParaRPr/>
          </a:p>
        </p:txBody>
      </p:sp>
      <p:sp>
        <p:nvSpPr>
          <p:cNvPr id="225" name="Google Shape;225;p24"/>
          <p:cNvSpPr txBox="1"/>
          <p:nvPr>
            <p:ph idx="12" type="sldNum"/>
          </p:nvPr>
        </p:nvSpPr>
        <p:spPr>
          <a:xfrm>
            <a:off x="11692325" y="6406775"/>
            <a:ext cx="3027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226" name="Google Shape;226;p24"/>
          <p:cNvSpPr txBox="1"/>
          <p:nvPr/>
        </p:nvSpPr>
        <p:spPr>
          <a:xfrm>
            <a:off x="735875" y="991400"/>
            <a:ext cx="11171100" cy="4020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500"/>
              </a:spcBef>
              <a:spcAft>
                <a:spcPts val="0"/>
              </a:spcAft>
              <a:buClr>
                <a:schemeClr val="dk1"/>
              </a:buClr>
              <a:buSzPts val="1800"/>
              <a:buChar char="●"/>
            </a:pPr>
            <a:r>
              <a:rPr lang="en-US" sz="1800">
                <a:solidFill>
                  <a:schemeClr val="dk1"/>
                </a:solidFill>
              </a:rPr>
              <a:t>HBase的实现包括三个主要的功能组件：</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库函数：链接到每个客户端</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一个Master主服务器</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许多个Region服务器</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主服务器Master负责管理和维护HBase表的分区信息，维护Region服务器列表，分配Region，负载均衡</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Region服务器负责存储和维护分配给自己的Region，处理来自客户端的读写请求</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客户端并不是直接从Master主服务器上读取数据，而是在获得Region的存储位置信息后，直接从Region服务器上读取数据</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客户端并不依赖Master，而是通过Zooeeper来获得Region位置信息，大多数客户端甚至从来不和Master通信，这种设计方式使得Master负载很小</a:t>
            </a:r>
            <a:endParaRPr sz="1800">
              <a:solidFill>
                <a:schemeClr val="dk1"/>
              </a:solidFill>
            </a:endParaRPr>
          </a:p>
          <a:p>
            <a:pPr indent="0" lvl="0" marL="0" rtl="0" algn="l">
              <a:lnSpc>
                <a:spcPct val="90000"/>
              </a:lnSpc>
              <a:spcBef>
                <a:spcPts val="50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5"/>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232" name="Google Shape;232;p25"/>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HBase的表和</a:t>
            </a:r>
            <a:r>
              <a:rPr lang="en-US"/>
              <a:t>Region</a:t>
            </a:r>
            <a:endParaRPr/>
          </a:p>
        </p:txBody>
      </p:sp>
      <p:sp>
        <p:nvSpPr>
          <p:cNvPr id="233" name="Google Shape;233;p25"/>
          <p:cNvSpPr txBox="1"/>
          <p:nvPr>
            <p:ph idx="12" type="sldNum"/>
          </p:nvPr>
        </p:nvSpPr>
        <p:spPr>
          <a:xfrm>
            <a:off x="11692325" y="6406775"/>
            <a:ext cx="3027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id="234" name="Google Shape;234;p25"/>
          <p:cNvPicPr preferRelativeResize="0"/>
          <p:nvPr/>
        </p:nvPicPr>
        <p:blipFill>
          <a:blip r:embed="rId3">
            <a:alphaModFix/>
          </a:blip>
          <a:stretch>
            <a:fillRect/>
          </a:stretch>
        </p:blipFill>
        <p:spPr>
          <a:xfrm>
            <a:off x="889899" y="1084749"/>
            <a:ext cx="3812500" cy="3115900"/>
          </a:xfrm>
          <a:prstGeom prst="rect">
            <a:avLst/>
          </a:prstGeom>
          <a:noFill/>
          <a:ln>
            <a:noFill/>
          </a:ln>
        </p:spPr>
      </p:pic>
      <p:sp>
        <p:nvSpPr>
          <p:cNvPr id="235" name="Google Shape;235;p25"/>
          <p:cNvSpPr txBox="1"/>
          <p:nvPr/>
        </p:nvSpPr>
        <p:spPr>
          <a:xfrm>
            <a:off x="878975" y="4537925"/>
            <a:ext cx="437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一个HBase的表格被划分成多个Region</a:t>
            </a:r>
            <a:endParaRPr sz="1800"/>
          </a:p>
        </p:txBody>
      </p:sp>
      <p:pic>
        <p:nvPicPr>
          <p:cNvPr id="236" name="Google Shape;236;p25"/>
          <p:cNvPicPr preferRelativeResize="0"/>
          <p:nvPr/>
        </p:nvPicPr>
        <p:blipFill>
          <a:blip r:embed="rId4">
            <a:alphaModFix/>
          </a:blip>
          <a:stretch>
            <a:fillRect/>
          </a:stretch>
        </p:blipFill>
        <p:spPr>
          <a:xfrm>
            <a:off x="5729875" y="2321600"/>
            <a:ext cx="4599250" cy="3177350"/>
          </a:xfrm>
          <a:prstGeom prst="rect">
            <a:avLst/>
          </a:prstGeom>
          <a:noFill/>
          <a:ln>
            <a:noFill/>
          </a:ln>
        </p:spPr>
      </p:pic>
      <p:sp>
        <p:nvSpPr>
          <p:cNvPr id="237" name="Google Shape;237;p25"/>
          <p:cNvSpPr txBox="1"/>
          <p:nvPr/>
        </p:nvSpPr>
        <p:spPr>
          <a:xfrm>
            <a:off x="5437350" y="919850"/>
            <a:ext cx="6500100" cy="1674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开始只有一个Region，后来不断分裂</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Region拆分操作非常快，接近瞬间，因为拆分之后的Region读取的仍然是原存储文件，直到“合并”过程把存储文件异步地写到独立的文件之后，才会读取新文件</a:t>
            </a:r>
            <a:endParaRPr sz="1800">
              <a:solidFill>
                <a:schemeClr val="dk1"/>
              </a:solidFill>
            </a:endParaRPr>
          </a:p>
          <a:p>
            <a:pPr indent="0" lvl="0" marL="0" rtl="0" algn="l">
              <a:spcBef>
                <a:spcPts val="0"/>
              </a:spcBef>
              <a:spcAft>
                <a:spcPts val="0"/>
              </a:spcAft>
              <a:buNone/>
            </a:pPr>
            <a:r>
              <a:t/>
            </a:r>
            <a:endParaRPr/>
          </a:p>
        </p:txBody>
      </p:sp>
      <p:sp>
        <p:nvSpPr>
          <p:cNvPr id="238" name="Google Shape;238;p25"/>
          <p:cNvSpPr txBox="1"/>
          <p:nvPr/>
        </p:nvSpPr>
        <p:spPr>
          <a:xfrm>
            <a:off x="5743950" y="5723525"/>
            <a:ext cx="503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一个Region会分裂成多个新的Region</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6"/>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244" name="Google Shape;244;p26"/>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HBase的表和Region</a:t>
            </a:r>
            <a:endParaRPr/>
          </a:p>
        </p:txBody>
      </p:sp>
      <p:sp>
        <p:nvSpPr>
          <p:cNvPr id="245" name="Google Shape;245;p26"/>
          <p:cNvSpPr txBox="1"/>
          <p:nvPr>
            <p:ph idx="12" type="sldNum"/>
          </p:nvPr>
        </p:nvSpPr>
        <p:spPr>
          <a:xfrm>
            <a:off x="11712775" y="6406775"/>
            <a:ext cx="2823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246" name="Google Shape;246;p26"/>
          <p:cNvSpPr txBox="1"/>
          <p:nvPr/>
        </p:nvSpPr>
        <p:spPr>
          <a:xfrm>
            <a:off x="735875" y="991400"/>
            <a:ext cx="11171100" cy="10989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每个Region最佳大小建议1GB~2GB</a:t>
            </a:r>
            <a:r>
              <a:rPr lang="en-US" sz="1800">
                <a:solidFill>
                  <a:schemeClr val="dk1"/>
                </a:solidFill>
              </a:rPr>
              <a:t>（</a:t>
            </a:r>
            <a:r>
              <a:rPr lang="en-US" sz="1800">
                <a:solidFill>
                  <a:schemeClr val="dk1"/>
                </a:solidFill>
              </a:rPr>
              <a:t>取决于单台服务器的有效处理能力</a:t>
            </a:r>
            <a:r>
              <a:rPr lang="en-US" sz="1800">
                <a:solidFill>
                  <a:schemeClr val="dk1"/>
                </a:solidFill>
              </a:rPr>
              <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同一个Region不会被分拆到多个Region服务器</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每个Region服务器存储10~1000个Region</a:t>
            </a:r>
            <a:endParaRPr sz="1800">
              <a:solidFill>
                <a:schemeClr val="dk1"/>
              </a:solidFill>
            </a:endParaRPr>
          </a:p>
        </p:txBody>
      </p:sp>
      <p:pic>
        <p:nvPicPr>
          <p:cNvPr id="247" name="Google Shape;247;p26"/>
          <p:cNvPicPr preferRelativeResize="0"/>
          <p:nvPr/>
        </p:nvPicPr>
        <p:blipFill>
          <a:blip r:embed="rId3">
            <a:alphaModFix/>
          </a:blip>
          <a:stretch>
            <a:fillRect/>
          </a:stretch>
        </p:blipFill>
        <p:spPr>
          <a:xfrm>
            <a:off x="955387" y="2008551"/>
            <a:ext cx="6609790" cy="3747624"/>
          </a:xfrm>
          <a:prstGeom prst="rect">
            <a:avLst/>
          </a:prstGeom>
          <a:noFill/>
          <a:ln>
            <a:noFill/>
          </a:ln>
        </p:spPr>
      </p:pic>
      <p:sp>
        <p:nvSpPr>
          <p:cNvPr id="248" name="Google Shape;248;p26"/>
          <p:cNvSpPr txBox="1"/>
          <p:nvPr/>
        </p:nvSpPr>
        <p:spPr>
          <a:xfrm>
            <a:off x="1042500" y="5866600"/>
            <a:ext cx="660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不同的Region可以分布在不同的Region服务器上</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7"/>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254" name="Google Shape;254;p27"/>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a:t>
            </a:r>
            <a:r>
              <a:rPr lang="en-US"/>
              <a:t>的Region的定位</a:t>
            </a:r>
            <a:endParaRPr/>
          </a:p>
        </p:txBody>
      </p:sp>
      <p:sp>
        <p:nvSpPr>
          <p:cNvPr id="255" name="Google Shape;255;p27"/>
          <p:cNvSpPr txBox="1"/>
          <p:nvPr>
            <p:ph idx="12" type="sldNum"/>
          </p:nvPr>
        </p:nvSpPr>
        <p:spPr>
          <a:xfrm>
            <a:off x="11692325" y="6406775"/>
            <a:ext cx="3027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256" name="Google Shape;256;p27"/>
          <p:cNvSpPr txBox="1"/>
          <p:nvPr/>
        </p:nvSpPr>
        <p:spPr>
          <a:xfrm>
            <a:off x="735875" y="991400"/>
            <a:ext cx="11171100" cy="173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元数据表，又名.META.表，存储了Region和Region服务器的映射关系</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当HBase表很大时， .META.表也会被分裂成多个Region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根数据表，又名-ROOT-表，记录所有元数据的具体位置</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-ROOT-表只有唯一一个Region，名字是在程序中被写死的</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Zookeeper文件记录了-ROOT-表的位置</a:t>
            </a:r>
            <a:endParaRPr sz="1800">
              <a:solidFill>
                <a:schemeClr val="dk1"/>
              </a:solidFill>
            </a:endParaRPr>
          </a:p>
        </p:txBody>
      </p:sp>
      <p:pic>
        <p:nvPicPr>
          <p:cNvPr id="257" name="Google Shape;257;p27"/>
          <p:cNvPicPr preferRelativeResize="0"/>
          <p:nvPr/>
        </p:nvPicPr>
        <p:blipFill>
          <a:blip r:embed="rId3">
            <a:alphaModFix/>
          </a:blip>
          <a:stretch>
            <a:fillRect/>
          </a:stretch>
        </p:blipFill>
        <p:spPr>
          <a:xfrm>
            <a:off x="909651" y="2802551"/>
            <a:ext cx="8844999" cy="2930575"/>
          </a:xfrm>
          <a:prstGeom prst="rect">
            <a:avLst/>
          </a:prstGeom>
          <a:noFill/>
          <a:ln>
            <a:noFill/>
          </a:ln>
        </p:spPr>
      </p:pic>
      <p:sp>
        <p:nvSpPr>
          <p:cNvPr id="258" name="Google Shape;258;p27"/>
          <p:cNvSpPr txBox="1"/>
          <p:nvPr/>
        </p:nvSpPr>
        <p:spPr>
          <a:xfrm>
            <a:off x="3283875" y="5927925"/>
            <a:ext cx="5416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rPr>
              <a:t>HBase的三层结构</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8"/>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264" name="Google Shape;264;p28"/>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HBase的Region的定位</a:t>
            </a:r>
            <a:endParaRPr/>
          </a:p>
        </p:txBody>
      </p:sp>
      <p:sp>
        <p:nvSpPr>
          <p:cNvPr id="265" name="Google Shape;265;p28"/>
          <p:cNvSpPr txBox="1"/>
          <p:nvPr>
            <p:ph idx="12" type="sldNum"/>
          </p:nvPr>
        </p:nvSpPr>
        <p:spPr>
          <a:xfrm>
            <a:off x="11651451" y="6406775"/>
            <a:ext cx="3435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266" name="Google Shape;266;p28"/>
          <p:cNvSpPr txBox="1"/>
          <p:nvPr/>
        </p:nvSpPr>
        <p:spPr>
          <a:xfrm>
            <a:off x="3283875" y="4251525"/>
            <a:ext cx="5416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rPr>
              <a:t>HBase的三层结构中各层次的名称和作用</a:t>
            </a:r>
            <a:endParaRPr sz="1800"/>
          </a:p>
        </p:txBody>
      </p:sp>
      <p:graphicFrame>
        <p:nvGraphicFramePr>
          <p:cNvPr id="267" name="Google Shape;267;p28"/>
          <p:cNvGraphicFramePr/>
          <p:nvPr/>
        </p:nvGraphicFramePr>
        <p:xfrm>
          <a:off x="952500" y="1143000"/>
          <a:ext cx="3000000" cy="3000000"/>
        </p:xfrm>
        <a:graphic>
          <a:graphicData uri="http://schemas.openxmlformats.org/drawingml/2006/table">
            <a:tbl>
              <a:tblPr>
                <a:noFill/>
                <a:tableStyleId>{08E06E72-85E4-42B6-B7AF-ACC663C6BDD3}</a:tableStyleId>
              </a:tblPr>
              <a:tblGrid>
                <a:gridCol w="2570475"/>
                <a:gridCol w="3183700"/>
                <a:gridCol w="4532825"/>
              </a:tblGrid>
              <a:tr h="381000">
                <a:tc>
                  <a:txBody>
                    <a:bodyPr/>
                    <a:lstStyle/>
                    <a:p>
                      <a:pPr indent="0" lvl="0" marL="0" rtl="0" algn="ctr">
                        <a:spcBef>
                          <a:spcPts val="0"/>
                        </a:spcBef>
                        <a:spcAft>
                          <a:spcPts val="0"/>
                        </a:spcAft>
                        <a:buNone/>
                      </a:pPr>
                      <a:r>
                        <a:rPr b="1" lang="en-US" sz="2000"/>
                        <a:t>层次</a:t>
                      </a:r>
                      <a:endParaRPr b="1" sz="2000"/>
                    </a:p>
                  </a:txBody>
                  <a:tcPr marT="91425" marB="91425" marR="91425" marL="91425">
                    <a:solidFill>
                      <a:schemeClr val="accent5"/>
                    </a:solidFill>
                  </a:tcPr>
                </a:tc>
                <a:tc>
                  <a:txBody>
                    <a:bodyPr/>
                    <a:lstStyle/>
                    <a:p>
                      <a:pPr indent="0" lvl="0" marL="0" rtl="0" algn="ctr">
                        <a:spcBef>
                          <a:spcPts val="0"/>
                        </a:spcBef>
                        <a:spcAft>
                          <a:spcPts val="0"/>
                        </a:spcAft>
                        <a:buNone/>
                      </a:pPr>
                      <a:r>
                        <a:rPr b="1" lang="en-US" sz="2000"/>
                        <a:t>名称</a:t>
                      </a:r>
                      <a:endParaRPr b="1" sz="2000"/>
                    </a:p>
                  </a:txBody>
                  <a:tcPr marT="91425" marB="91425" marR="91425" marL="91425">
                    <a:solidFill>
                      <a:schemeClr val="accent5"/>
                    </a:solidFill>
                  </a:tcPr>
                </a:tc>
                <a:tc>
                  <a:txBody>
                    <a:bodyPr/>
                    <a:lstStyle/>
                    <a:p>
                      <a:pPr indent="0" lvl="0" marL="0" rtl="0" algn="ctr">
                        <a:spcBef>
                          <a:spcPts val="0"/>
                        </a:spcBef>
                        <a:spcAft>
                          <a:spcPts val="0"/>
                        </a:spcAft>
                        <a:buNone/>
                      </a:pPr>
                      <a:r>
                        <a:rPr b="1" lang="en-US" sz="2000"/>
                        <a:t>作用</a:t>
                      </a:r>
                      <a:endParaRPr b="1" sz="2000"/>
                    </a:p>
                  </a:txBody>
                  <a:tcPr marT="91425" marB="91425" marR="91425" marL="91425">
                    <a:solidFill>
                      <a:schemeClr val="accent5"/>
                    </a:solidFill>
                  </a:tcPr>
                </a:tc>
              </a:tr>
              <a:tr h="381000">
                <a:tc>
                  <a:txBody>
                    <a:bodyPr/>
                    <a:lstStyle/>
                    <a:p>
                      <a:pPr indent="0" lvl="0" marL="0" rtl="0" algn="l">
                        <a:lnSpc>
                          <a:spcPct val="115000"/>
                        </a:lnSpc>
                        <a:spcBef>
                          <a:spcPts val="0"/>
                        </a:spcBef>
                        <a:spcAft>
                          <a:spcPts val="0"/>
                        </a:spcAft>
                        <a:buNone/>
                      </a:pPr>
                      <a:r>
                        <a:rPr lang="en-US" sz="1600">
                          <a:solidFill>
                            <a:schemeClr val="dk1"/>
                          </a:solidFill>
                        </a:rPr>
                        <a:t>第一层</a:t>
                      </a:r>
                      <a:endParaRPr sz="1600"/>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Zookeeper文件</a:t>
                      </a:r>
                      <a:endParaRPr sz="1600"/>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记录了-ROOT-表的位置信息</a:t>
                      </a:r>
                      <a:endParaRPr sz="1600"/>
                    </a:p>
                  </a:txBody>
                  <a:tcPr marT="91425" marB="91425" marR="91425" marL="91425"/>
                </a:tc>
              </a:tr>
              <a:tr h="381000">
                <a:tc>
                  <a:txBody>
                    <a:bodyPr/>
                    <a:lstStyle/>
                    <a:p>
                      <a:pPr indent="0" lvl="0" marL="0" rtl="0" algn="l">
                        <a:lnSpc>
                          <a:spcPct val="115000"/>
                        </a:lnSpc>
                        <a:spcBef>
                          <a:spcPts val="0"/>
                        </a:spcBef>
                        <a:spcAft>
                          <a:spcPts val="0"/>
                        </a:spcAft>
                        <a:buNone/>
                      </a:pPr>
                      <a:r>
                        <a:rPr lang="en-US" sz="1600">
                          <a:solidFill>
                            <a:schemeClr val="dk1"/>
                          </a:solidFill>
                        </a:rPr>
                        <a:t>第二层</a:t>
                      </a:r>
                      <a:endParaRPr sz="1600"/>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-ROOT-表</a:t>
                      </a:r>
                      <a:endParaRPr sz="16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dk1"/>
                          </a:solidFill>
                        </a:rPr>
                        <a:t>记录了.META.表的Region位置信息</a:t>
                      </a:r>
                      <a:endParaRPr sz="1600">
                        <a:solidFill>
                          <a:schemeClr val="dk1"/>
                        </a:solidFill>
                      </a:endParaRPr>
                    </a:p>
                    <a:p>
                      <a:pPr indent="0" lvl="0" marL="0" rtl="0" algn="l">
                        <a:lnSpc>
                          <a:spcPct val="115000"/>
                        </a:lnSpc>
                        <a:spcBef>
                          <a:spcPts val="0"/>
                        </a:spcBef>
                        <a:spcAft>
                          <a:spcPts val="0"/>
                        </a:spcAft>
                        <a:buNone/>
                      </a:pPr>
                      <a:r>
                        <a:rPr lang="en-US" sz="1600">
                          <a:solidFill>
                            <a:schemeClr val="dk1"/>
                          </a:solidFill>
                        </a:rPr>
                        <a:t>-ROOT-表只能有一个Region。通过-ROOT-表，就可以访问.META.表中的数据</a:t>
                      </a:r>
                      <a:endParaRPr sz="1600"/>
                    </a:p>
                  </a:txBody>
                  <a:tcPr marT="91425" marB="91425" marR="91425" marL="91425"/>
                </a:tc>
              </a:tr>
              <a:tr h="381000">
                <a:tc>
                  <a:txBody>
                    <a:bodyPr/>
                    <a:lstStyle/>
                    <a:p>
                      <a:pPr indent="0" lvl="0" marL="0" rtl="0" algn="l">
                        <a:lnSpc>
                          <a:spcPct val="115000"/>
                        </a:lnSpc>
                        <a:spcBef>
                          <a:spcPts val="0"/>
                        </a:spcBef>
                        <a:spcAft>
                          <a:spcPts val="0"/>
                        </a:spcAft>
                        <a:buNone/>
                      </a:pPr>
                      <a:r>
                        <a:rPr lang="en-US" sz="1600">
                          <a:solidFill>
                            <a:schemeClr val="dk1"/>
                          </a:solidFill>
                        </a:rPr>
                        <a:t>第三层</a:t>
                      </a:r>
                      <a:endParaRPr sz="1600"/>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.META.表</a:t>
                      </a:r>
                      <a:endParaRPr sz="1600"/>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记录了用户数据表的Region位置信息，.META.表可以有多个Region，保存了HBase中所有用户数据表的Region位置信息</a:t>
                      </a:r>
                      <a:endParaRPr sz="1600"/>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1"/>
          <p:cNvSpPr txBox="1"/>
          <p:nvPr/>
        </p:nvSpPr>
        <p:spPr>
          <a:xfrm>
            <a:off x="4084320" y="6406785"/>
            <a:ext cx="4023360" cy="264255"/>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72" name="Google Shape;72;p11"/>
          <p:cNvSpPr txBox="1"/>
          <p:nvPr>
            <p:ph type="title"/>
          </p:nvPr>
        </p:nvSpPr>
        <p:spPr>
          <a:xfrm>
            <a:off x="736600" y="63500"/>
            <a:ext cx="10744493" cy="580578"/>
          </a:xfrm>
          <a:prstGeom prst="rect">
            <a:avLst/>
          </a:prstGeom>
          <a:noFill/>
          <a:ln>
            <a:noFill/>
          </a:ln>
        </p:spPr>
        <p:txBody>
          <a:bodyPr anchorCtr="0" anchor="b" bIns="68550" lIns="68550" spcFirstLastPara="1" rIns="68550" wrap="square" tIns="68550">
            <a:noAutofit/>
          </a:bodyPr>
          <a:lstStyle/>
          <a:p>
            <a:pPr indent="0" lvl="0" marL="0" rtl="0" algn="l">
              <a:spcBef>
                <a:spcPts val="0"/>
              </a:spcBef>
              <a:spcAft>
                <a:spcPts val="0"/>
              </a:spcAft>
              <a:buClr>
                <a:schemeClr val="dk1"/>
              </a:buClr>
              <a:buSzPts val="2400"/>
              <a:buFont typeface="Arial"/>
              <a:buNone/>
            </a:pPr>
            <a:r>
              <a:rPr lang="en-US">
                <a:solidFill>
                  <a:schemeClr val="dk1"/>
                </a:solidFill>
              </a:rPr>
              <a:t>Agenda</a:t>
            </a:r>
            <a:endParaRPr/>
          </a:p>
        </p:txBody>
      </p:sp>
      <p:sp>
        <p:nvSpPr>
          <p:cNvPr id="73" name="Google Shape;73;p11"/>
          <p:cNvSpPr/>
          <p:nvPr/>
        </p:nvSpPr>
        <p:spPr>
          <a:xfrm>
            <a:off x="1724296" y="1686705"/>
            <a:ext cx="5874685" cy="488082"/>
          </a:xfrm>
          <a:prstGeom prst="rect">
            <a:avLst/>
          </a:prstGeom>
          <a:solidFill>
            <a:srgbClr val="EE4D2D"/>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4" name="Google Shape;74;p11"/>
          <p:cNvSpPr txBox="1"/>
          <p:nvPr/>
        </p:nvSpPr>
        <p:spPr>
          <a:xfrm>
            <a:off x="2121955" y="1728069"/>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2800"/>
              <a:buFont typeface="Arial"/>
              <a:buNone/>
            </a:pPr>
            <a:r>
              <a:rPr b="1" i="0" lang="en-US" sz="2800" u="none" cap="none" strike="noStrike">
                <a:solidFill>
                  <a:srgbClr val="FFFFFF"/>
                </a:solidFill>
                <a:latin typeface="Arial"/>
                <a:ea typeface="Arial"/>
                <a:cs typeface="Arial"/>
                <a:sym typeface="Arial"/>
              </a:rPr>
              <a:t>1</a:t>
            </a:r>
            <a:endParaRPr/>
          </a:p>
        </p:txBody>
      </p:sp>
      <p:sp>
        <p:nvSpPr>
          <p:cNvPr id="75" name="Google Shape;75;p11"/>
          <p:cNvSpPr txBox="1"/>
          <p:nvPr/>
        </p:nvSpPr>
        <p:spPr>
          <a:xfrm>
            <a:off x="2773356" y="1711971"/>
            <a:ext cx="3676410" cy="43706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Arial"/>
              <a:buNone/>
            </a:pPr>
            <a:r>
              <a:rPr b="1" lang="en-US" sz="2400">
                <a:solidFill>
                  <a:srgbClr val="FFFFFF"/>
                </a:solidFill>
              </a:rPr>
              <a:t>HBase概述</a:t>
            </a:r>
            <a:endParaRPr/>
          </a:p>
        </p:txBody>
      </p:sp>
      <p:sp>
        <p:nvSpPr>
          <p:cNvPr id="76" name="Google Shape;76;p11"/>
          <p:cNvSpPr txBox="1"/>
          <p:nvPr/>
        </p:nvSpPr>
        <p:spPr>
          <a:xfrm>
            <a:off x="2121955" y="2155897"/>
            <a:ext cx="415129" cy="48620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2</a:t>
            </a:r>
            <a:endParaRPr/>
          </a:p>
        </p:txBody>
      </p:sp>
      <p:sp>
        <p:nvSpPr>
          <p:cNvPr id="77" name="Google Shape;77;p11"/>
          <p:cNvSpPr txBox="1"/>
          <p:nvPr/>
        </p:nvSpPr>
        <p:spPr>
          <a:xfrm>
            <a:off x="2773356" y="2200052"/>
            <a:ext cx="3676410" cy="43707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400"/>
              <a:t>HBase数据模型</a:t>
            </a:r>
            <a:endParaRPr/>
          </a:p>
        </p:txBody>
      </p:sp>
      <p:sp>
        <p:nvSpPr>
          <p:cNvPr id="78" name="Google Shape;78;p11"/>
          <p:cNvSpPr txBox="1"/>
          <p:nvPr/>
        </p:nvSpPr>
        <p:spPr>
          <a:xfrm>
            <a:off x="2121955" y="2659924"/>
            <a:ext cx="415129" cy="48620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3</a:t>
            </a:r>
            <a:endParaRPr/>
          </a:p>
        </p:txBody>
      </p:sp>
      <p:sp>
        <p:nvSpPr>
          <p:cNvPr id="79" name="Google Shape;79;p11"/>
          <p:cNvSpPr txBox="1"/>
          <p:nvPr/>
        </p:nvSpPr>
        <p:spPr>
          <a:xfrm>
            <a:off x="2773357" y="2666162"/>
            <a:ext cx="4779903" cy="43706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400"/>
              <a:t>HBase实现原理</a:t>
            </a:r>
            <a:endParaRPr/>
          </a:p>
        </p:txBody>
      </p:sp>
      <p:sp>
        <p:nvSpPr>
          <p:cNvPr id="80" name="Google Shape;80;p11"/>
          <p:cNvSpPr txBox="1"/>
          <p:nvPr/>
        </p:nvSpPr>
        <p:spPr>
          <a:xfrm>
            <a:off x="2121955" y="3163951"/>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4</a:t>
            </a:r>
            <a:endParaRPr/>
          </a:p>
        </p:txBody>
      </p:sp>
      <p:sp>
        <p:nvSpPr>
          <p:cNvPr id="81" name="Google Shape;81;p11"/>
          <p:cNvSpPr txBox="1"/>
          <p:nvPr/>
        </p:nvSpPr>
        <p:spPr>
          <a:xfrm>
            <a:off x="2773355" y="3154242"/>
            <a:ext cx="4401532" cy="43707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400"/>
              <a:t>HBase运行机制</a:t>
            </a:r>
            <a:endParaRPr/>
          </a:p>
        </p:txBody>
      </p:sp>
      <p:sp>
        <p:nvSpPr>
          <p:cNvPr id="82" name="Google Shape;82;p11"/>
          <p:cNvSpPr txBox="1"/>
          <p:nvPr>
            <p:ph idx="12" type="sldNum"/>
          </p:nvPr>
        </p:nvSpPr>
        <p:spPr>
          <a:xfrm>
            <a:off x="11805974" y="6406785"/>
            <a:ext cx="188898" cy="264255"/>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83" name="Google Shape;83;p11"/>
          <p:cNvSpPr txBox="1"/>
          <p:nvPr/>
        </p:nvSpPr>
        <p:spPr>
          <a:xfrm>
            <a:off x="2121955" y="3621151"/>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lang="en-US" sz="2800"/>
              <a:t>5</a:t>
            </a:r>
            <a:endParaRPr/>
          </a:p>
        </p:txBody>
      </p:sp>
      <p:sp>
        <p:nvSpPr>
          <p:cNvPr id="84" name="Google Shape;84;p11"/>
          <p:cNvSpPr txBox="1"/>
          <p:nvPr/>
        </p:nvSpPr>
        <p:spPr>
          <a:xfrm>
            <a:off x="2773355" y="3611442"/>
            <a:ext cx="4401600" cy="4371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dk1"/>
              </a:buClr>
              <a:buSzPts val="2400"/>
              <a:buFont typeface="Arial"/>
              <a:buNone/>
            </a:pPr>
            <a:r>
              <a:rPr lang="en-US" sz="2400">
                <a:solidFill>
                  <a:schemeClr val="dk1"/>
                </a:solidFill>
              </a:rPr>
              <a:t>HBase RowKey与索引设计</a:t>
            </a:r>
            <a:endParaRPr sz="2400">
              <a:solidFill>
                <a:schemeClr val="dk1"/>
              </a:solidFill>
            </a:endParaRPr>
          </a:p>
          <a:p>
            <a:pPr indent="0" lvl="0" marL="0" marR="0" rtl="0" algn="l">
              <a:lnSpc>
                <a:spcPct val="100000"/>
              </a:lnSpc>
              <a:spcBef>
                <a:spcPts val="0"/>
              </a:spcBef>
              <a:spcAft>
                <a:spcPts val="0"/>
              </a:spcAft>
              <a:buClr>
                <a:srgbClr val="000000"/>
              </a:buClr>
              <a:buSzPts val="2400"/>
              <a:buFont typeface="Arial"/>
              <a:buNone/>
            </a:pPr>
            <a:r>
              <a:t/>
            </a:r>
            <a:endParaRPr sz="2400"/>
          </a:p>
        </p:txBody>
      </p:sp>
      <p:sp>
        <p:nvSpPr>
          <p:cNvPr id="85" name="Google Shape;85;p11"/>
          <p:cNvSpPr txBox="1"/>
          <p:nvPr/>
        </p:nvSpPr>
        <p:spPr>
          <a:xfrm>
            <a:off x="2121955" y="4078351"/>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lang="en-US" sz="2800"/>
              <a:t>6</a:t>
            </a:r>
            <a:endParaRPr/>
          </a:p>
        </p:txBody>
      </p:sp>
      <p:sp>
        <p:nvSpPr>
          <p:cNvPr id="86" name="Google Shape;86;p11"/>
          <p:cNvSpPr txBox="1"/>
          <p:nvPr/>
        </p:nvSpPr>
        <p:spPr>
          <a:xfrm>
            <a:off x="2773355" y="4068642"/>
            <a:ext cx="44016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400"/>
              <a:t>最佳实践</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9"/>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273" name="Google Shape;273;p29"/>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HBase的Region的定位</a:t>
            </a:r>
            <a:endParaRPr/>
          </a:p>
        </p:txBody>
      </p:sp>
      <p:sp>
        <p:nvSpPr>
          <p:cNvPr id="274" name="Google Shape;274;p29"/>
          <p:cNvSpPr txBox="1"/>
          <p:nvPr>
            <p:ph idx="12" type="sldNum"/>
          </p:nvPr>
        </p:nvSpPr>
        <p:spPr>
          <a:xfrm>
            <a:off x="11671876" y="6406775"/>
            <a:ext cx="3231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275" name="Google Shape;275;p29"/>
          <p:cNvSpPr txBox="1"/>
          <p:nvPr/>
        </p:nvSpPr>
        <p:spPr>
          <a:xfrm>
            <a:off x="735875" y="991400"/>
            <a:ext cx="11171100" cy="3329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为了加快访问速度，.META.表的全部Region都会被保存在内存中</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假设.META.表的每行（一个映射条目）在内存中大约占用1KB，并且每个Region限制为128MB，那么，上面的三层结构可以保存的用户数据表的Region数目的计算方法是：</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（-ROOT-表能够寻址的.META.表的Region个数）×（每个.META.表的 Region可以寻址的用户数据表的Region个数）</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一个-ROOT-表最多只能有一个Region，也就是最多只能有128MB，按照每行（一个映射条目）占用1KB内存计算，128MB空间可以容纳128MB/1KB=2</a:t>
            </a:r>
            <a:r>
              <a:rPr baseline="30000" lang="en-US" sz="1800">
                <a:solidFill>
                  <a:schemeClr val="dk1"/>
                </a:solidFill>
              </a:rPr>
              <a:t>17</a:t>
            </a:r>
            <a:r>
              <a:rPr lang="en-US" sz="1800">
                <a:solidFill>
                  <a:schemeClr val="dk1"/>
                </a:solidFill>
              </a:rPr>
              <a:t>行，也就是说，一个-ROOT-表可以寻址2</a:t>
            </a:r>
            <a:r>
              <a:rPr baseline="30000" lang="en-US" sz="1800">
                <a:solidFill>
                  <a:schemeClr val="dk1"/>
                </a:solidFill>
              </a:rPr>
              <a:t>17</a:t>
            </a:r>
            <a:r>
              <a:rPr lang="en-US" sz="1800">
                <a:solidFill>
                  <a:schemeClr val="dk1"/>
                </a:solidFill>
              </a:rPr>
              <a:t>个.META.表的Region。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同理，每个.META.表的 Region可以寻址的用户数据表的Region个数是128MB/1KB=2</a:t>
            </a:r>
            <a:r>
              <a:rPr baseline="30000" lang="en-US" sz="1800">
                <a:solidFill>
                  <a:schemeClr val="dk1"/>
                </a:solidFill>
              </a:rPr>
              <a:t>17</a:t>
            </a:r>
            <a:r>
              <a:rPr lang="en-US" sz="1800">
                <a:solidFill>
                  <a:schemeClr val="dk1"/>
                </a:solidFill>
              </a:rPr>
              <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最终，三层结构可以保存的Region数目是(128MB/1KB) × (128MB/1KB) = 2</a:t>
            </a:r>
            <a:r>
              <a:rPr baseline="30000" lang="en-US" sz="1800">
                <a:solidFill>
                  <a:schemeClr val="dk1"/>
                </a:solidFill>
              </a:rPr>
              <a:t>34</a:t>
            </a:r>
            <a:r>
              <a:rPr lang="en-US" sz="1800">
                <a:solidFill>
                  <a:schemeClr val="dk1"/>
                </a:solidFill>
              </a:rPr>
              <a:t>个Region</a:t>
            </a:r>
            <a:endParaRPr sz="18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0"/>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281" name="Google Shape;281;p30"/>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HBase的Region的定位</a:t>
            </a:r>
            <a:endParaRPr/>
          </a:p>
        </p:txBody>
      </p:sp>
      <p:sp>
        <p:nvSpPr>
          <p:cNvPr id="282" name="Google Shape;282;p30"/>
          <p:cNvSpPr txBox="1"/>
          <p:nvPr>
            <p:ph idx="12" type="sldNum"/>
          </p:nvPr>
        </p:nvSpPr>
        <p:spPr>
          <a:xfrm>
            <a:off x="11651451" y="6406775"/>
            <a:ext cx="3435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283" name="Google Shape;283;p30"/>
          <p:cNvSpPr txBox="1"/>
          <p:nvPr/>
        </p:nvSpPr>
        <p:spPr>
          <a:xfrm>
            <a:off x="735875" y="991400"/>
            <a:ext cx="111711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sz="1800">
                <a:solidFill>
                  <a:schemeClr val="dk1"/>
                </a:solidFill>
              </a:rPr>
              <a:t>客户端访问数据时的“三级寻址”</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为了加速寻址，客户端会缓存位置信息，同时，需要解决缓存失效问题</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寻址过程客户端只需要询问Zookeeper服务器，不需要连接Master服务器</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p:txBody>
      </p:sp>
      <p:pic>
        <p:nvPicPr>
          <p:cNvPr id="284" name="Google Shape;284;p30"/>
          <p:cNvPicPr preferRelativeResize="0"/>
          <p:nvPr/>
        </p:nvPicPr>
        <p:blipFill>
          <a:blip r:embed="rId3">
            <a:alphaModFix/>
          </a:blip>
          <a:stretch>
            <a:fillRect/>
          </a:stretch>
        </p:blipFill>
        <p:spPr>
          <a:xfrm>
            <a:off x="909651" y="2802551"/>
            <a:ext cx="8844999" cy="2930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1"/>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290" name="Google Shape;290;p31"/>
          <p:cNvSpPr txBox="1"/>
          <p:nvPr>
            <p:ph type="title"/>
          </p:nvPr>
        </p:nvSpPr>
        <p:spPr>
          <a:xfrm>
            <a:off x="736600" y="63500"/>
            <a:ext cx="10744500" cy="580500"/>
          </a:xfrm>
          <a:prstGeom prst="rect">
            <a:avLst/>
          </a:prstGeom>
          <a:noFill/>
          <a:ln>
            <a:noFill/>
          </a:ln>
        </p:spPr>
        <p:txBody>
          <a:bodyPr anchorCtr="0" anchor="b" bIns="68550" lIns="68550" spcFirstLastPara="1" rIns="68550" wrap="square" tIns="68550">
            <a:noAutofit/>
          </a:bodyPr>
          <a:lstStyle/>
          <a:p>
            <a:pPr indent="0" lvl="0" marL="0" rtl="0" algn="l">
              <a:spcBef>
                <a:spcPts val="0"/>
              </a:spcBef>
              <a:spcAft>
                <a:spcPts val="0"/>
              </a:spcAft>
              <a:buClr>
                <a:schemeClr val="dk1"/>
              </a:buClr>
              <a:buSzPts val="2400"/>
              <a:buFont typeface="Arial"/>
              <a:buNone/>
            </a:pPr>
            <a:r>
              <a:rPr lang="en-US">
                <a:solidFill>
                  <a:schemeClr val="dk1"/>
                </a:solidFill>
              </a:rPr>
              <a:t>Agenda</a:t>
            </a:r>
            <a:endParaRPr/>
          </a:p>
        </p:txBody>
      </p:sp>
      <p:sp>
        <p:nvSpPr>
          <p:cNvPr id="291" name="Google Shape;291;p31"/>
          <p:cNvSpPr/>
          <p:nvPr/>
        </p:nvSpPr>
        <p:spPr>
          <a:xfrm>
            <a:off x="1724296" y="3134505"/>
            <a:ext cx="5874600" cy="488100"/>
          </a:xfrm>
          <a:prstGeom prst="rect">
            <a:avLst/>
          </a:prstGeom>
          <a:solidFill>
            <a:srgbClr val="EE4D2D"/>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92" name="Google Shape;292;p31"/>
          <p:cNvSpPr txBox="1"/>
          <p:nvPr/>
        </p:nvSpPr>
        <p:spPr>
          <a:xfrm>
            <a:off x="2121955" y="1728069"/>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2800"/>
              <a:buFont typeface="Arial"/>
              <a:buNone/>
            </a:pPr>
            <a:r>
              <a:rPr b="1" i="0" lang="en-US" sz="2800" u="none" cap="none" strike="noStrike">
                <a:solidFill>
                  <a:schemeClr val="dk1"/>
                </a:solidFill>
                <a:latin typeface="Arial"/>
                <a:ea typeface="Arial"/>
                <a:cs typeface="Arial"/>
                <a:sym typeface="Arial"/>
              </a:rPr>
              <a:t>1</a:t>
            </a:r>
            <a:endParaRPr>
              <a:solidFill>
                <a:schemeClr val="dk1"/>
              </a:solidFill>
            </a:endParaRPr>
          </a:p>
        </p:txBody>
      </p:sp>
      <p:sp>
        <p:nvSpPr>
          <p:cNvPr id="293" name="Google Shape;293;p31"/>
          <p:cNvSpPr txBox="1"/>
          <p:nvPr/>
        </p:nvSpPr>
        <p:spPr>
          <a:xfrm>
            <a:off x="2773356" y="1711971"/>
            <a:ext cx="36765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Arial"/>
              <a:buNone/>
            </a:pPr>
            <a:r>
              <a:rPr lang="en-US" sz="2400">
                <a:solidFill>
                  <a:schemeClr val="dk1"/>
                </a:solidFill>
              </a:rPr>
              <a:t>HBase概述</a:t>
            </a:r>
            <a:endParaRPr>
              <a:solidFill>
                <a:schemeClr val="dk1"/>
              </a:solidFill>
            </a:endParaRPr>
          </a:p>
        </p:txBody>
      </p:sp>
      <p:sp>
        <p:nvSpPr>
          <p:cNvPr id="294" name="Google Shape;294;p31"/>
          <p:cNvSpPr txBox="1"/>
          <p:nvPr/>
        </p:nvSpPr>
        <p:spPr>
          <a:xfrm>
            <a:off x="2121955" y="2155897"/>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2</a:t>
            </a:r>
            <a:endParaRPr/>
          </a:p>
        </p:txBody>
      </p:sp>
      <p:sp>
        <p:nvSpPr>
          <p:cNvPr id="295" name="Google Shape;295;p31"/>
          <p:cNvSpPr txBox="1"/>
          <p:nvPr/>
        </p:nvSpPr>
        <p:spPr>
          <a:xfrm>
            <a:off x="2773356" y="2200052"/>
            <a:ext cx="36765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400"/>
              <a:t>HBase数据模型</a:t>
            </a:r>
            <a:endParaRPr/>
          </a:p>
        </p:txBody>
      </p:sp>
      <p:sp>
        <p:nvSpPr>
          <p:cNvPr id="296" name="Google Shape;296;p31"/>
          <p:cNvSpPr txBox="1"/>
          <p:nvPr/>
        </p:nvSpPr>
        <p:spPr>
          <a:xfrm>
            <a:off x="2121955" y="2659924"/>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3</a:t>
            </a:r>
            <a:endParaRPr/>
          </a:p>
        </p:txBody>
      </p:sp>
      <p:sp>
        <p:nvSpPr>
          <p:cNvPr id="297" name="Google Shape;297;p31"/>
          <p:cNvSpPr txBox="1"/>
          <p:nvPr/>
        </p:nvSpPr>
        <p:spPr>
          <a:xfrm>
            <a:off x="2773357" y="2666162"/>
            <a:ext cx="47799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400"/>
              <a:t>HBase实现原理</a:t>
            </a:r>
            <a:endParaRPr/>
          </a:p>
        </p:txBody>
      </p:sp>
      <p:sp>
        <p:nvSpPr>
          <p:cNvPr id="298" name="Google Shape;298;p31"/>
          <p:cNvSpPr txBox="1"/>
          <p:nvPr/>
        </p:nvSpPr>
        <p:spPr>
          <a:xfrm>
            <a:off x="2121955" y="3163951"/>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4</a:t>
            </a:r>
            <a:endParaRPr>
              <a:solidFill>
                <a:schemeClr val="lt1"/>
              </a:solidFill>
            </a:endParaRPr>
          </a:p>
        </p:txBody>
      </p:sp>
      <p:sp>
        <p:nvSpPr>
          <p:cNvPr id="299" name="Google Shape;299;p31"/>
          <p:cNvSpPr txBox="1"/>
          <p:nvPr/>
        </p:nvSpPr>
        <p:spPr>
          <a:xfrm>
            <a:off x="2773355" y="3154242"/>
            <a:ext cx="44016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HBase运行机制</a:t>
            </a:r>
            <a:endParaRPr b="1">
              <a:solidFill>
                <a:schemeClr val="lt1"/>
              </a:solidFill>
            </a:endParaRPr>
          </a:p>
        </p:txBody>
      </p:sp>
      <p:sp>
        <p:nvSpPr>
          <p:cNvPr id="300" name="Google Shape;300;p31"/>
          <p:cNvSpPr txBox="1"/>
          <p:nvPr>
            <p:ph idx="12" type="sldNum"/>
          </p:nvPr>
        </p:nvSpPr>
        <p:spPr>
          <a:xfrm>
            <a:off x="11579776" y="6406775"/>
            <a:ext cx="4152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301" name="Google Shape;301;p31"/>
          <p:cNvSpPr txBox="1"/>
          <p:nvPr/>
        </p:nvSpPr>
        <p:spPr>
          <a:xfrm>
            <a:off x="2121955" y="3621151"/>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lang="en-US" sz="2800"/>
              <a:t>5</a:t>
            </a:r>
            <a:endParaRPr/>
          </a:p>
        </p:txBody>
      </p:sp>
      <p:sp>
        <p:nvSpPr>
          <p:cNvPr id="302" name="Google Shape;302;p31"/>
          <p:cNvSpPr txBox="1"/>
          <p:nvPr/>
        </p:nvSpPr>
        <p:spPr>
          <a:xfrm>
            <a:off x="2773355" y="3611442"/>
            <a:ext cx="4401600" cy="4371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dk1"/>
              </a:buClr>
              <a:buSzPts val="2400"/>
              <a:buFont typeface="Arial"/>
              <a:buNone/>
            </a:pPr>
            <a:r>
              <a:rPr lang="en-US" sz="2400">
                <a:solidFill>
                  <a:schemeClr val="dk1"/>
                </a:solidFill>
              </a:rPr>
              <a:t>HBase RowKey与索引设计</a:t>
            </a:r>
            <a:endParaRPr sz="2400">
              <a:solidFill>
                <a:schemeClr val="dk1"/>
              </a:solidFill>
            </a:endParaRPr>
          </a:p>
          <a:p>
            <a:pPr indent="0" lvl="0" marL="0" marR="0" rtl="0" algn="l">
              <a:lnSpc>
                <a:spcPct val="100000"/>
              </a:lnSpc>
              <a:spcBef>
                <a:spcPts val="0"/>
              </a:spcBef>
              <a:spcAft>
                <a:spcPts val="0"/>
              </a:spcAft>
              <a:buClr>
                <a:srgbClr val="000000"/>
              </a:buClr>
              <a:buSzPts val="2400"/>
              <a:buFont typeface="Arial"/>
              <a:buNone/>
            </a:pPr>
            <a:r>
              <a:t/>
            </a:r>
            <a:endParaRPr sz="2400"/>
          </a:p>
        </p:txBody>
      </p:sp>
      <p:sp>
        <p:nvSpPr>
          <p:cNvPr id="303" name="Google Shape;303;p31"/>
          <p:cNvSpPr txBox="1"/>
          <p:nvPr/>
        </p:nvSpPr>
        <p:spPr>
          <a:xfrm>
            <a:off x="2121955" y="4078351"/>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lang="en-US" sz="2800"/>
              <a:t>6</a:t>
            </a:r>
            <a:endParaRPr/>
          </a:p>
        </p:txBody>
      </p:sp>
      <p:sp>
        <p:nvSpPr>
          <p:cNvPr id="304" name="Google Shape;304;p31"/>
          <p:cNvSpPr txBox="1"/>
          <p:nvPr/>
        </p:nvSpPr>
        <p:spPr>
          <a:xfrm>
            <a:off x="2773355" y="4068642"/>
            <a:ext cx="44016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400"/>
              <a:t>最佳实践</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2"/>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310" name="Google Shape;310;p32"/>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HBase系统架构</a:t>
            </a:r>
            <a:endParaRPr/>
          </a:p>
        </p:txBody>
      </p:sp>
      <p:sp>
        <p:nvSpPr>
          <p:cNvPr id="311" name="Google Shape;311;p32"/>
          <p:cNvSpPr txBox="1"/>
          <p:nvPr>
            <p:ph idx="12" type="sldNum"/>
          </p:nvPr>
        </p:nvSpPr>
        <p:spPr>
          <a:xfrm>
            <a:off x="11692325" y="6406775"/>
            <a:ext cx="3027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id="312" name="Google Shape;312;p32"/>
          <p:cNvPicPr preferRelativeResize="0"/>
          <p:nvPr/>
        </p:nvPicPr>
        <p:blipFill>
          <a:blip r:embed="rId3">
            <a:alphaModFix/>
          </a:blip>
          <a:stretch>
            <a:fillRect/>
          </a:stretch>
        </p:blipFill>
        <p:spPr>
          <a:xfrm>
            <a:off x="1170099" y="1150113"/>
            <a:ext cx="9185051" cy="50074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3"/>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318" name="Google Shape;318;p33"/>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HBase系统架构</a:t>
            </a:r>
            <a:endParaRPr/>
          </a:p>
        </p:txBody>
      </p:sp>
      <p:sp>
        <p:nvSpPr>
          <p:cNvPr id="319" name="Google Shape;319;p33"/>
          <p:cNvSpPr txBox="1"/>
          <p:nvPr>
            <p:ph idx="12" type="sldNum"/>
          </p:nvPr>
        </p:nvSpPr>
        <p:spPr>
          <a:xfrm>
            <a:off x="11569676" y="6406775"/>
            <a:ext cx="4254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320" name="Google Shape;320;p33"/>
          <p:cNvSpPr txBox="1"/>
          <p:nvPr/>
        </p:nvSpPr>
        <p:spPr>
          <a:xfrm>
            <a:off x="735875" y="991400"/>
            <a:ext cx="11171100" cy="21258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500"/>
              </a:spcBef>
              <a:spcAft>
                <a:spcPts val="0"/>
              </a:spcAft>
              <a:buClr>
                <a:schemeClr val="dk1"/>
              </a:buClr>
              <a:buSzPts val="2000"/>
              <a:buChar char="●"/>
            </a:pPr>
            <a:r>
              <a:rPr b="1" lang="en-US" sz="2000">
                <a:solidFill>
                  <a:schemeClr val="dk1"/>
                </a:solidFill>
              </a:rPr>
              <a:t>1. 客户端</a:t>
            </a:r>
            <a:endParaRPr b="1" sz="20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客户端包含访问HBase的接口，同时在缓存中维护着已经访问过的Region位置信息，用来加快后续数据访问过程</a:t>
            </a:r>
            <a:endParaRPr sz="18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2. Zookeeper服务器</a:t>
            </a:r>
            <a:endParaRPr b="1" sz="20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Zookeeper可以帮助选举出一个Master作为集群的总管，并保证在任何时刻总有唯一一个Master在运行，这就避免了Master的“单点失效”问题</a:t>
            </a:r>
            <a:endParaRPr sz="1800">
              <a:solidFill>
                <a:schemeClr val="dk1"/>
              </a:solidFill>
            </a:endParaRPr>
          </a:p>
        </p:txBody>
      </p:sp>
      <p:sp>
        <p:nvSpPr>
          <p:cNvPr id="321" name="Google Shape;321;p33"/>
          <p:cNvSpPr txBox="1"/>
          <p:nvPr/>
        </p:nvSpPr>
        <p:spPr>
          <a:xfrm>
            <a:off x="2555150" y="3443425"/>
            <a:ext cx="77166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chemeClr val="dk1"/>
                </a:solidFill>
              </a:rPr>
              <a:t>Zookeeper是一个很好的集群管理工具，被大量用于分布式计算，提供配置维护、域名服务、分布式同步、组服务等。</a:t>
            </a:r>
            <a:endParaRPr/>
          </a:p>
        </p:txBody>
      </p:sp>
      <p:pic>
        <p:nvPicPr>
          <p:cNvPr id="322" name="Google Shape;322;p33"/>
          <p:cNvPicPr preferRelativeResize="0"/>
          <p:nvPr/>
        </p:nvPicPr>
        <p:blipFill>
          <a:blip r:embed="rId3">
            <a:alphaModFix/>
          </a:blip>
          <a:stretch>
            <a:fillRect/>
          </a:stretch>
        </p:blipFill>
        <p:spPr>
          <a:xfrm>
            <a:off x="3055075" y="4325950"/>
            <a:ext cx="6430424" cy="20306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4"/>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328" name="Google Shape;328;p34"/>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HBase系统架构</a:t>
            </a:r>
            <a:endParaRPr/>
          </a:p>
        </p:txBody>
      </p:sp>
      <p:sp>
        <p:nvSpPr>
          <p:cNvPr id="329" name="Google Shape;329;p34"/>
          <p:cNvSpPr txBox="1"/>
          <p:nvPr>
            <p:ph idx="12" type="sldNum"/>
          </p:nvPr>
        </p:nvSpPr>
        <p:spPr>
          <a:xfrm>
            <a:off x="11641226" y="6406775"/>
            <a:ext cx="3537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330" name="Google Shape;330;p34"/>
          <p:cNvSpPr txBox="1"/>
          <p:nvPr/>
        </p:nvSpPr>
        <p:spPr>
          <a:xfrm>
            <a:off x="735875" y="991400"/>
            <a:ext cx="11171100" cy="2865600"/>
          </a:xfrm>
          <a:prstGeom prst="rect">
            <a:avLst/>
          </a:prstGeom>
          <a:noFill/>
          <a:ln>
            <a:noFill/>
          </a:ln>
        </p:spPr>
        <p:txBody>
          <a:bodyPr anchorCtr="0" anchor="t" bIns="91425" lIns="91425" spcFirstLastPara="1" rIns="91425" wrap="square" tIns="91425">
            <a:spAutoFit/>
          </a:bodyPr>
          <a:lstStyle/>
          <a:p>
            <a:pPr indent="-355600" lvl="0" marL="457200" rtl="0" algn="l">
              <a:lnSpc>
                <a:spcPct val="90000"/>
              </a:lnSpc>
              <a:spcBef>
                <a:spcPts val="0"/>
              </a:spcBef>
              <a:spcAft>
                <a:spcPts val="0"/>
              </a:spcAft>
              <a:buClr>
                <a:schemeClr val="dk1"/>
              </a:buClr>
              <a:buSzPts val="2000"/>
              <a:buChar char="●"/>
            </a:pPr>
            <a:r>
              <a:rPr b="1" lang="en-US" sz="2000">
                <a:solidFill>
                  <a:schemeClr val="dk1"/>
                </a:solidFill>
              </a:rPr>
              <a:t>3. Master</a:t>
            </a:r>
            <a:endParaRPr b="1" sz="2000">
              <a:solidFill>
                <a:schemeClr val="dk1"/>
              </a:solidFill>
            </a:endParaRPr>
          </a:p>
          <a:p>
            <a:pPr indent="-355600" lvl="1" marL="914400" rtl="0" algn="l">
              <a:lnSpc>
                <a:spcPct val="90000"/>
              </a:lnSpc>
              <a:spcBef>
                <a:spcPts val="0"/>
              </a:spcBef>
              <a:spcAft>
                <a:spcPts val="0"/>
              </a:spcAft>
              <a:buClr>
                <a:schemeClr val="dk1"/>
              </a:buClr>
              <a:buSzPts val="2000"/>
              <a:buChar char="○"/>
            </a:pPr>
            <a:r>
              <a:rPr lang="en-US" sz="2000">
                <a:solidFill>
                  <a:schemeClr val="dk1"/>
                </a:solidFill>
              </a:rPr>
              <a:t>主服务器Master主要负责表和Region的管理工作：</a:t>
            </a:r>
            <a:endParaRPr sz="2000">
              <a:solidFill>
                <a:schemeClr val="dk1"/>
              </a:solidFill>
            </a:endParaRPr>
          </a:p>
          <a:p>
            <a:pPr indent="-342900" lvl="2" marL="1371600" rtl="0" algn="l">
              <a:lnSpc>
                <a:spcPct val="90000"/>
              </a:lnSpc>
              <a:spcBef>
                <a:spcPts val="0"/>
              </a:spcBef>
              <a:spcAft>
                <a:spcPts val="0"/>
              </a:spcAft>
              <a:buClr>
                <a:schemeClr val="dk1"/>
              </a:buClr>
              <a:buSzPts val="1800"/>
              <a:buChar char="■"/>
            </a:pPr>
            <a:r>
              <a:rPr lang="en-US" sz="1800">
                <a:solidFill>
                  <a:schemeClr val="dk1"/>
                </a:solidFill>
              </a:rPr>
              <a:t>管理用户对表的增加、删除、修改、查询等操作</a:t>
            </a:r>
            <a:endParaRPr sz="1800">
              <a:solidFill>
                <a:schemeClr val="dk1"/>
              </a:solidFill>
            </a:endParaRPr>
          </a:p>
          <a:p>
            <a:pPr indent="-342900" lvl="2" marL="1371600" rtl="0" algn="l">
              <a:lnSpc>
                <a:spcPct val="90000"/>
              </a:lnSpc>
              <a:spcBef>
                <a:spcPts val="0"/>
              </a:spcBef>
              <a:spcAft>
                <a:spcPts val="0"/>
              </a:spcAft>
              <a:buClr>
                <a:schemeClr val="dk1"/>
              </a:buClr>
              <a:buSzPts val="1800"/>
              <a:buChar char="■"/>
            </a:pPr>
            <a:r>
              <a:rPr lang="en-US" sz="1800">
                <a:solidFill>
                  <a:schemeClr val="dk1"/>
                </a:solidFill>
              </a:rPr>
              <a:t>实现不同Region服务器之间的负载均衡</a:t>
            </a:r>
            <a:endParaRPr sz="1800">
              <a:solidFill>
                <a:schemeClr val="dk1"/>
              </a:solidFill>
            </a:endParaRPr>
          </a:p>
          <a:p>
            <a:pPr indent="-342900" lvl="2" marL="1371600" rtl="0" algn="l">
              <a:lnSpc>
                <a:spcPct val="90000"/>
              </a:lnSpc>
              <a:spcBef>
                <a:spcPts val="0"/>
              </a:spcBef>
              <a:spcAft>
                <a:spcPts val="0"/>
              </a:spcAft>
              <a:buClr>
                <a:schemeClr val="dk1"/>
              </a:buClr>
              <a:buSzPts val="1800"/>
              <a:buChar char="■"/>
            </a:pPr>
            <a:r>
              <a:rPr lang="en-US" sz="1800">
                <a:solidFill>
                  <a:schemeClr val="dk1"/>
                </a:solidFill>
              </a:rPr>
              <a:t>在Region分裂或合并后，负责重新调整Region的分布</a:t>
            </a:r>
            <a:endParaRPr sz="1800">
              <a:solidFill>
                <a:schemeClr val="dk1"/>
              </a:solidFill>
            </a:endParaRPr>
          </a:p>
          <a:p>
            <a:pPr indent="-342900" lvl="2" marL="1371600" rtl="0" algn="l">
              <a:lnSpc>
                <a:spcPct val="90000"/>
              </a:lnSpc>
              <a:spcBef>
                <a:spcPts val="0"/>
              </a:spcBef>
              <a:spcAft>
                <a:spcPts val="0"/>
              </a:spcAft>
              <a:buClr>
                <a:schemeClr val="dk1"/>
              </a:buClr>
              <a:buSzPts val="1800"/>
              <a:buChar char="■"/>
            </a:pPr>
            <a:r>
              <a:rPr lang="en-US" sz="1800">
                <a:solidFill>
                  <a:schemeClr val="dk1"/>
                </a:solidFill>
              </a:rPr>
              <a:t>对发生故障失效的Region服务器上的Region进行迁移</a:t>
            </a:r>
            <a:endParaRPr sz="1800">
              <a:solidFill>
                <a:schemeClr val="dk1"/>
              </a:solidFill>
            </a:endParaRPr>
          </a:p>
          <a:p>
            <a:pPr indent="-355600" lvl="0" marL="457200" rtl="0" algn="l">
              <a:lnSpc>
                <a:spcPct val="90000"/>
              </a:lnSpc>
              <a:spcBef>
                <a:spcPts val="0"/>
              </a:spcBef>
              <a:spcAft>
                <a:spcPts val="0"/>
              </a:spcAft>
              <a:buClr>
                <a:schemeClr val="dk1"/>
              </a:buClr>
              <a:buSzPts val="2000"/>
              <a:buChar char="●"/>
            </a:pPr>
            <a:r>
              <a:rPr b="1" lang="en-US" sz="2000">
                <a:solidFill>
                  <a:schemeClr val="dk1"/>
                </a:solidFill>
              </a:rPr>
              <a:t>4. Region服务器</a:t>
            </a:r>
            <a:endParaRPr b="1" sz="2000">
              <a:solidFill>
                <a:schemeClr val="dk1"/>
              </a:solidFill>
            </a:endParaRPr>
          </a:p>
          <a:p>
            <a:pPr indent="-342900" lvl="1" marL="914400" rtl="0" algn="l">
              <a:lnSpc>
                <a:spcPct val="90000"/>
              </a:lnSpc>
              <a:spcBef>
                <a:spcPts val="0"/>
              </a:spcBef>
              <a:spcAft>
                <a:spcPts val="0"/>
              </a:spcAft>
              <a:buClr>
                <a:schemeClr val="dk1"/>
              </a:buClr>
              <a:buSzPts val="1800"/>
              <a:buChar char="○"/>
            </a:pPr>
            <a:r>
              <a:rPr lang="en-US" sz="1800">
                <a:solidFill>
                  <a:schemeClr val="dk1"/>
                </a:solidFill>
              </a:rPr>
              <a:t>Region服务器是HBase中最核心的模块，负责维护分配给自己的Region，并响应用户的读写请求</a:t>
            </a:r>
            <a:endParaRPr sz="1800">
              <a:solidFill>
                <a:schemeClr val="dk1"/>
              </a:solidFill>
            </a:endParaRPr>
          </a:p>
          <a:p>
            <a:pPr indent="0" lvl="0" marL="0" rtl="0" algn="l">
              <a:lnSpc>
                <a:spcPct val="115000"/>
              </a:lnSpc>
              <a:spcBef>
                <a:spcPts val="500"/>
              </a:spcBef>
              <a:spcAft>
                <a:spcPts val="0"/>
              </a:spcAft>
              <a:buNone/>
            </a:pPr>
            <a:r>
              <a:t/>
            </a:r>
            <a:endParaRPr b="1" sz="20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5"/>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336" name="Google Shape;336;p35"/>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HBase的</a:t>
            </a:r>
            <a:r>
              <a:rPr lang="en-US"/>
              <a:t>Region服务器工作原理</a:t>
            </a:r>
            <a:endParaRPr/>
          </a:p>
        </p:txBody>
      </p:sp>
      <p:sp>
        <p:nvSpPr>
          <p:cNvPr id="337" name="Google Shape;337;p35"/>
          <p:cNvSpPr txBox="1"/>
          <p:nvPr>
            <p:ph idx="12" type="sldNum"/>
          </p:nvPr>
        </p:nvSpPr>
        <p:spPr>
          <a:xfrm>
            <a:off x="11641226" y="6406775"/>
            <a:ext cx="3537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338" name="Google Shape;338;p35"/>
          <p:cNvSpPr txBox="1"/>
          <p:nvPr/>
        </p:nvSpPr>
        <p:spPr>
          <a:xfrm>
            <a:off x="7195300" y="1573975"/>
            <a:ext cx="3015000" cy="10989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AutoNum type="arabicPeriod"/>
            </a:pPr>
            <a:r>
              <a:rPr b="1" lang="en-US" sz="1800">
                <a:solidFill>
                  <a:schemeClr val="dk1"/>
                </a:solidFill>
              </a:rPr>
              <a:t>用户读写数据过程</a:t>
            </a:r>
            <a:endParaRPr b="1"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b="1" lang="en-US" sz="1800">
                <a:solidFill>
                  <a:schemeClr val="dk1"/>
                </a:solidFill>
              </a:rPr>
              <a:t>缓存的刷新</a:t>
            </a:r>
            <a:endParaRPr b="1"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b="1" lang="en-US" sz="1800">
                <a:solidFill>
                  <a:schemeClr val="dk1"/>
                </a:solidFill>
              </a:rPr>
              <a:t>S</a:t>
            </a:r>
            <a:r>
              <a:rPr b="1" lang="en-US" sz="1800">
                <a:solidFill>
                  <a:schemeClr val="dk1"/>
                </a:solidFill>
              </a:rPr>
              <a:t>toreFile的合并</a:t>
            </a:r>
            <a:endParaRPr b="1" sz="1800">
              <a:solidFill>
                <a:schemeClr val="dk1"/>
              </a:solidFill>
            </a:endParaRPr>
          </a:p>
        </p:txBody>
      </p:sp>
      <p:pic>
        <p:nvPicPr>
          <p:cNvPr id="339" name="Google Shape;339;p35"/>
          <p:cNvPicPr preferRelativeResize="0"/>
          <p:nvPr/>
        </p:nvPicPr>
        <p:blipFill>
          <a:blip r:embed="rId3">
            <a:alphaModFix/>
          </a:blip>
          <a:stretch>
            <a:fillRect/>
          </a:stretch>
        </p:blipFill>
        <p:spPr>
          <a:xfrm>
            <a:off x="736600" y="797201"/>
            <a:ext cx="6018226" cy="5171000"/>
          </a:xfrm>
          <a:prstGeom prst="rect">
            <a:avLst/>
          </a:prstGeom>
          <a:noFill/>
          <a:ln>
            <a:noFill/>
          </a:ln>
        </p:spPr>
      </p:pic>
      <p:sp>
        <p:nvSpPr>
          <p:cNvPr id="340" name="Google Shape;340;p35"/>
          <p:cNvSpPr txBox="1"/>
          <p:nvPr/>
        </p:nvSpPr>
        <p:spPr>
          <a:xfrm>
            <a:off x="756325" y="6081225"/>
            <a:ext cx="6009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Region服务器向HDFS文件系统中读写数据 </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6"/>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346" name="Google Shape;346;p36"/>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HBase的Region服务器工作原理</a:t>
            </a:r>
            <a:endParaRPr/>
          </a:p>
        </p:txBody>
      </p:sp>
      <p:sp>
        <p:nvSpPr>
          <p:cNvPr id="347" name="Google Shape;347;p36"/>
          <p:cNvSpPr txBox="1"/>
          <p:nvPr>
            <p:ph idx="12" type="sldNum"/>
          </p:nvPr>
        </p:nvSpPr>
        <p:spPr>
          <a:xfrm>
            <a:off x="11579901" y="6406775"/>
            <a:ext cx="4152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348" name="Google Shape;348;p36"/>
          <p:cNvSpPr txBox="1"/>
          <p:nvPr/>
        </p:nvSpPr>
        <p:spPr>
          <a:xfrm>
            <a:off x="735875" y="991400"/>
            <a:ext cx="11171100" cy="226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1. 用户读写数据过程</a:t>
            </a:r>
            <a:endParaRPr b="1"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US" sz="2000">
                <a:solidFill>
                  <a:schemeClr val="dk1"/>
                </a:solidFill>
              </a:rPr>
              <a:t>用户写入数据时，被分配到相应Region服务器去执行</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US" sz="2000">
                <a:solidFill>
                  <a:schemeClr val="dk1"/>
                </a:solidFill>
              </a:rPr>
              <a:t>用户数据首先被写入到MemStore和Hlog中</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US" sz="2000">
                <a:solidFill>
                  <a:schemeClr val="dk1"/>
                </a:solidFill>
              </a:rPr>
              <a:t>只有当操作写入Hlog之后，commit()调用才会将其返回给客户端</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US" sz="2000">
                <a:solidFill>
                  <a:schemeClr val="dk1"/>
                </a:solidFill>
              </a:rPr>
              <a:t>当用户读取数据时，Region服务器会首先访问MemStore缓存，如果找不到，再去磁盘上面的StoreFile中寻找</a:t>
            </a:r>
            <a:endParaRPr b="1" sz="20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7"/>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354" name="Google Shape;354;p37"/>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HBase的Region服务器工作原理</a:t>
            </a:r>
            <a:endParaRPr/>
          </a:p>
        </p:txBody>
      </p:sp>
      <p:sp>
        <p:nvSpPr>
          <p:cNvPr id="355" name="Google Shape;355;p37"/>
          <p:cNvSpPr txBox="1"/>
          <p:nvPr>
            <p:ph idx="12" type="sldNum"/>
          </p:nvPr>
        </p:nvSpPr>
        <p:spPr>
          <a:xfrm>
            <a:off x="11610576" y="6406775"/>
            <a:ext cx="3843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356" name="Google Shape;356;p37"/>
          <p:cNvSpPr txBox="1"/>
          <p:nvPr/>
        </p:nvSpPr>
        <p:spPr>
          <a:xfrm>
            <a:off x="735875" y="991400"/>
            <a:ext cx="11171100" cy="24090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2</a:t>
            </a:r>
            <a:r>
              <a:rPr b="1" lang="en-US" sz="2000">
                <a:solidFill>
                  <a:schemeClr val="dk1"/>
                </a:solidFill>
              </a:rPr>
              <a:t>. </a:t>
            </a:r>
            <a:r>
              <a:rPr b="1" lang="en-US" sz="2000">
                <a:solidFill>
                  <a:schemeClr val="dk1"/>
                </a:solidFill>
              </a:rPr>
              <a:t>缓存的刷新</a:t>
            </a:r>
            <a:endParaRPr b="1" sz="20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系统会周期性地把MemStore缓存里的内容刷写到磁盘的StoreFile文件中，清空缓存，并在Hlog里面写入一个标记</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每次刷写都生成一个新的StoreFile文件，因此，每个Store包含多个StoreFile文件</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每个Region服务器都有一个自己的HLog 文件，每次启动都检查该文件，确认最近一次执行缓存刷新操作之后是否发生新的写入操作；如果发现更新，则先写入MemStore，再刷写到StoreFile，最后删除旧的Hlog文件，开始为用户提供服务</a:t>
            </a:r>
            <a:endParaRPr sz="20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8"/>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362" name="Google Shape;362;p38"/>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HBase的Region服务器工作原理</a:t>
            </a:r>
            <a:endParaRPr/>
          </a:p>
        </p:txBody>
      </p:sp>
      <p:sp>
        <p:nvSpPr>
          <p:cNvPr id="363" name="Google Shape;363;p38"/>
          <p:cNvSpPr txBox="1"/>
          <p:nvPr>
            <p:ph idx="12" type="sldNum"/>
          </p:nvPr>
        </p:nvSpPr>
        <p:spPr>
          <a:xfrm>
            <a:off x="11641226" y="6406775"/>
            <a:ext cx="3537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364" name="Google Shape;364;p38"/>
          <p:cNvSpPr txBox="1"/>
          <p:nvPr/>
        </p:nvSpPr>
        <p:spPr>
          <a:xfrm>
            <a:off x="735875" y="991400"/>
            <a:ext cx="11171100" cy="17715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3</a:t>
            </a:r>
            <a:r>
              <a:rPr b="1" lang="en-US" sz="2000">
                <a:solidFill>
                  <a:schemeClr val="dk1"/>
                </a:solidFill>
              </a:rPr>
              <a:t>. </a:t>
            </a:r>
            <a:r>
              <a:rPr b="1" lang="en-US" sz="2000">
                <a:solidFill>
                  <a:schemeClr val="dk1"/>
                </a:solidFill>
              </a:rPr>
              <a:t>StoreFile的合并</a:t>
            </a:r>
            <a:endParaRPr b="1" sz="20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每次刷写都生成一个新的StoreFile，数量太多，影响查找速度</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调用Store.compact()把多个合并成一个</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合并操作比较耗费资源，只有数量达到一个阈值才启动合并</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2"/>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92" name="Google Shape;92;p12"/>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HBase简介</a:t>
            </a:r>
            <a:endParaRPr/>
          </a:p>
        </p:txBody>
      </p:sp>
      <p:sp>
        <p:nvSpPr>
          <p:cNvPr id="93" name="Google Shape;93;p12"/>
          <p:cNvSpPr txBox="1"/>
          <p:nvPr>
            <p:ph idx="12" type="sldNum"/>
          </p:nvPr>
        </p:nvSpPr>
        <p:spPr>
          <a:xfrm>
            <a:off x="11805974" y="6406785"/>
            <a:ext cx="1890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94" name="Google Shape;94;p12"/>
          <p:cNvSpPr txBox="1"/>
          <p:nvPr/>
        </p:nvSpPr>
        <p:spPr>
          <a:xfrm>
            <a:off x="736600" y="821600"/>
            <a:ext cx="111711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chemeClr val="dk1"/>
                </a:solidFill>
              </a:rPr>
              <a:t>HBase是一个高可靠、高性能、面向列、可伸缩的分布式数据库，是谷歌BigTable的开源实现，主要用来存储非结构化和半结构化的松散数据。HBase的目标是处理非常庞大的表，可以通过水平扩展的方式，利用廉价计算机集群处理由超过10亿行数据和数百万列元素组成的数据表。</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HBase可以理解为一个分布式的KV存储引擎</a:t>
            </a:r>
            <a:endParaRPr sz="1800">
              <a:solidFill>
                <a:schemeClr val="dk1"/>
              </a:solidFill>
            </a:endParaRPr>
          </a:p>
        </p:txBody>
      </p:sp>
      <p:sp>
        <p:nvSpPr>
          <p:cNvPr id="95" name="Google Shape;95;p12"/>
          <p:cNvSpPr txBox="1"/>
          <p:nvPr/>
        </p:nvSpPr>
        <p:spPr>
          <a:xfrm>
            <a:off x="5090975" y="5948375"/>
            <a:ext cx="5692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rPr>
              <a:t>Hadoop生态系统中HBase与其他部分的关系 </a:t>
            </a:r>
            <a:endParaRPr/>
          </a:p>
        </p:txBody>
      </p:sp>
      <p:pic>
        <p:nvPicPr>
          <p:cNvPr id="96" name="Google Shape;96;p12"/>
          <p:cNvPicPr preferRelativeResize="0"/>
          <p:nvPr/>
        </p:nvPicPr>
        <p:blipFill>
          <a:blip r:embed="rId3">
            <a:alphaModFix/>
          </a:blip>
          <a:stretch>
            <a:fillRect/>
          </a:stretch>
        </p:blipFill>
        <p:spPr>
          <a:xfrm>
            <a:off x="1064025" y="3060350"/>
            <a:ext cx="2773487" cy="2676738"/>
          </a:xfrm>
          <a:prstGeom prst="rect">
            <a:avLst/>
          </a:prstGeom>
          <a:noFill/>
          <a:ln>
            <a:noFill/>
          </a:ln>
        </p:spPr>
      </p:pic>
      <p:pic>
        <p:nvPicPr>
          <p:cNvPr id="97" name="Google Shape;97;p12"/>
          <p:cNvPicPr preferRelativeResize="0"/>
          <p:nvPr/>
        </p:nvPicPr>
        <p:blipFill>
          <a:blip r:embed="rId4">
            <a:alphaModFix/>
          </a:blip>
          <a:stretch>
            <a:fillRect/>
          </a:stretch>
        </p:blipFill>
        <p:spPr>
          <a:xfrm>
            <a:off x="4933237" y="2391500"/>
            <a:ext cx="6292846" cy="3404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9"/>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370" name="Google Shape;370;p39"/>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HBase的</a:t>
            </a:r>
            <a:r>
              <a:rPr lang="en-US"/>
              <a:t>Store</a:t>
            </a:r>
            <a:r>
              <a:rPr lang="en-US"/>
              <a:t>工作原理</a:t>
            </a:r>
            <a:endParaRPr/>
          </a:p>
        </p:txBody>
      </p:sp>
      <p:sp>
        <p:nvSpPr>
          <p:cNvPr id="371" name="Google Shape;371;p39"/>
          <p:cNvSpPr txBox="1"/>
          <p:nvPr>
            <p:ph idx="12" type="sldNum"/>
          </p:nvPr>
        </p:nvSpPr>
        <p:spPr>
          <a:xfrm>
            <a:off x="11549251" y="6406775"/>
            <a:ext cx="4458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372" name="Google Shape;372;p39"/>
          <p:cNvSpPr txBox="1"/>
          <p:nvPr/>
        </p:nvSpPr>
        <p:spPr>
          <a:xfrm>
            <a:off x="735875" y="991400"/>
            <a:ext cx="111711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Store是Region服务器的核心</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多个StoreFile合并成一个</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单个StoreFile过大时，又触发分裂操作，1个父Region被分裂成两个子Region</a:t>
            </a:r>
            <a:endParaRPr b="1" sz="20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p:txBody>
      </p:sp>
      <p:pic>
        <p:nvPicPr>
          <p:cNvPr id="373" name="Google Shape;373;p39"/>
          <p:cNvPicPr preferRelativeResize="0"/>
          <p:nvPr/>
        </p:nvPicPr>
        <p:blipFill>
          <a:blip r:embed="rId3">
            <a:alphaModFix/>
          </a:blip>
          <a:stretch>
            <a:fillRect/>
          </a:stretch>
        </p:blipFill>
        <p:spPr>
          <a:xfrm>
            <a:off x="1540949" y="2743600"/>
            <a:ext cx="8832927" cy="2393100"/>
          </a:xfrm>
          <a:prstGeom prst="rect">
            <a:avLst/>
          </a:prstGeom>
          <a:noFill/>
          <a:ln>
            <a:noFill/>
          </a:ln>
        </p:spPr>
      </p:pic>
      <p:sp>
        <p:nvSpPr>
          <p:cNvPr id="374" name="Google Shape;374;p39"/>
          <p:cNvSpPr txBox="1"/>
          <p:nvPr/>
        </p:nvSpPr>
        <p:spPr>
          <a:xfrm>
            <a:off x="2677800" y="5355575"/>
            <a:ext cx="6081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rPr>
              <a:t>StoreFile的合并和分裂过程 </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0"/>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380" name="Google Shape;380;p40"/>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HBase的</a:t>
            </a:r>
            <a:r>
              <a:rPr lang="en-US"/>
              <a:t>HLog</a:t>
            </a:r>
            <a:r>
              <a:rPr lang="en-US"/>
              <a:t>工作原理</a:t>
            </a:r>
            <a:endParaRPr/>
          </a:p>
        </p:txBody>
      </p:sp>
      <p:sp>
        <p:nvSpPr>
          <p:cNvPr id="381" name="Google Shape;381;p40"/>
          <p:cNvSpPr txBox="1"/>
          <p:nvPr>
            <p:ph idx="12" type="sldNum"/>
          </p:nvPr>
        </p:nvSpPr>
        <p:spPr>
          <a:xfrm>
            <a:off x="11671876" y="6406775"/>
            <a:ext cx="3231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382" name="Google Shape;382;p40"/>
          <p:cNvSpPr txBox="1"/>
          <p:nvPr/>
        </p:nvSpPr>
        <p:spPr>
          <a:xfrm>
            <a:off x="735875" y="991400"/>
            <a:ext cx="11171100" cy="15699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600"/>
              </a:spcBef>
              <a:spcAft>
                <a:spcPts val="0"/>
              </a:spcAft>
              <a:buClr>
                <a:schemeClr val="dk1"/>
              </a:buClr>
              <a:buSzPts val="1800"/>
              <a:buChar char="●"/>
            </a:pPr>
            <a:r>
              <a:rPr lang="en-US" sz="1800">
                <a:solidFill>
                  <a:schemeClr val="dk1"/>
                </a:solidFill>
              </a:rPr>
              <a:t>分布式环境必须要考虑系统出错。HBase采用HLog保证系统恢复</a:t>
            </a:r>
            <a:endParaRPr sz="1800">
              <a:solidFill>
                <a:schemeClr val="dk1"/>
              </a:solidFill>
            </a:endParaRPr>
          </a:p>
          <a:p>
            <a:pPr indent="-342900" lvl="0" marL="457200" rtl="0" algn="l">
              <a:lnSpc>
                <a:spcPct val="90000"/>
              </a:lnSpc>
              <a:spcBef>
                <a:spcPts val="0"/>
              </a:spcBef>
              <a:spcAft>
                <a:spcPts val="0"/>
              </a:spcAft>
              <a:buClr>
                <a:schemeClr val="dk1"/>
              </a:buClr>
              <a:buSzPts val="1800"/>
              <a:buChar char="●"/>
            </a:pPr>
            <a:r>
              <a:rPr lang="en-US" sz="1800">
                <a:solidFill>
                  <a:schemeClr val="dk1"/>
                </a:solidFill>
              </a:rPr>
              <a:t>HBase系统为每个Region服务器配置了一个HLog文件，它是一种预写式日志（Write Ahead Log）</a:t>
            </a:r>
            <a:endParaRPr sz="1800">
              <a:solidFill>
                <a:schemeClr val="dk1"/>
              </a:solidFill>
            </a:endParaRPr>
          </a:p>
          <a:p>
            <a:pPr indent="-342900" lvl="0" marL="457200" rtl="0" algn="l">
              <a:lnSpc>
                <a:spcPct val="90000"/>
              </a:lnSpc>
              <a:spcBef>
                <a:spcPts val="0"/>
              </a:spcBef>
              <a:spcAft>
                <a:spcPts val="0"/>
              </a:spcAft>
              <a:buClr>
                <a:schemeClr val="dk1"/>
              </a:buClr>
              <a:buSzPts val="1800"/>
              <a:buChar char="●"/>
            </a:pPr>
            <a:r>
              <a:rPr lang="en-US" sz="1800">
                <a:solidFill>
                  <a:schemeClr val="dk1"/>
                </a:solidFill>
              </a:rPr>
              <a:t>用户更新数据必须首先写入日志后，才能写入MemStore缓存，并且，直到MemStore缓存内容对应的日志已经写入磁盘，该缓存内容才能被刷写到磁盘</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p:txBody>
      </p:sp>
      <p:sp>
        <p:nvSpPr>
          <p:cNvPr id="383" name="Google Shape;383;p40"/>
          <p:cNvSpPr txBox="1"/>
          <p:nvPr/>
        </p:nvSpPr>
        <p:spPr>
          <a:xfrm>
            <a:off x="735875" y="2820200"/>
            <a:ext cx="11171100" cy="32325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0"/>
              </a:spcBef>
              <a:spcAft>
                <a:spcPts val="0"/>
              </a:spcAft>
              <a:buClr>
                <a:schemeClr val="dk1"/>
              </a:buClr>
              <a:buSzPts val="1800"/>
              <a:buChar char="●"/>
            </a:pPr>
            <a:r>
              <a:rPr lang="en-US" sz="1800">
                <a:solidFill>
                  <a:schemeClr val="dk1"/>
                </a:solidFill>
              </a:rPr>
              <a:t>Zookeeper会实时监测每个Region服务器的状态，当某个Region服务器发生故障时，Zookeeper会通知Master</a:t>
            </a:r>
            <a:endParaRPr sz="1800">
              <a:solidFill>
                <a:schemeClr val="dk1"/>
              </a:solidFill>
            </a:endParaRPr>
          </a:p>
          <a:p>
            <a:pPr indent="-342900" lvl="0" marL="457200" rtl="0" algn="l">
              <a:lnSpc>
                <a:spcPct val="90000"/>
              </a:lnSpc>
              <a:spcBef>
                <a:spcPts val="0"/>
              </a:spcBef>
              <a:spcAft>
                <a:spcPts val="0"/>
              </a:spcAft>
              <a:buClr>
                <a:schemeClr val="dk1"/>
              </a:buClr>
              <a:buSzPts val="1800"/>
              <a:buChar char="●"/>
            </a:pPr>
            <a:r>
              <a:rPr lang="en-US" sz="1800">
                <a:solidFill>
                  <a:schemeClr val="dk1"/>
                </a:solidFill>
              </a:rPr>
              <a:t>Master首先会处理该故障Region服务器上面遗留的HLog文件，这个遗留的HLog文件中包含了来自多个Region对象的日志记录</a:t>
            </a:r>
            <a:endParaRPr sz="1800">
              <a:solidFill>
                <a:schemeClr val="dk1"/>
              </a:solidFill>
            </a:endParaRPr>
          </a:p>
          <a:p>
            <a:pPr indent="-342900" lvl="0" marL="457200" rtl="0" algn="l">
              <a:lnSpc>
                <a:spcPct val="90000"/>
              </a:lnSpc>
              <a:spcBef>
                <a:spcPts val="0"/>
              </a:spcBef>
              <a:spcAft>
                <a:spcPts val="0"/>
              </a:spcAft>
              <a:buClr>
                <a:schemeClr val="dk1"/>
              </a:buClr>
              <a:buSzPts val="1800"/>
              <a:buChar char="●"/>
            </a:pPr>
            <a:r>
              <a:rPr lang="en-US" sz="1800">
                <a:solidFill>
                  <a:schemeClr val="dk1"/>
                </a:solidFill>
              </a:rPr>
              <a:t>系统会根据每条日志记录所属的Region对象对HLog数据进行拆分，分别放到相应Region对象的目录下，然后，再将失效的Region重新分配到可用的Region服务器中，并把与该Region对象相关的HLog日志记录也发送给相应的Region服务器</a:t>
            </a:r>
            <a:endParaRPr sz="1800">
              <a:solidFill>
                <a:schemeClr val="dk1"/>
              </a:solidFill>
            </a:endParaRPr>
          </a:p>
          <a:p>
            <a:pPr indent="-342900" lvl="0" marL="457200" rtl="0" algn="l">
              <a:lnSpc>
                <a:spcPct val="90000"/>
              </a:lnSpc>
              <a:spcBef>
                <a:spcPts val="0"/>
              </a:spcBef>
              <a:spcAft>
                <a:spcPts val="0"/>
              </a:spcAft>
              <a:buClr>
                <a:schemeClr val="dk1"/>
              </a:buClr>
              <a:buSzPts val="1800"/>
              <a:buChar char="●"/>
            </a:pPr>
            <a:r>
              <a:rPr lang="en-US" sz="1800">
                <a:solidFill>
                  <a:schemeClr val="dk1"/>
                </a:solidFill>
              </a:rPr>
              <a:t>Region服务器领取到分配给自己的Region对象以及与之相关的HLog日志记录以后，会重新做一遍日志记录中的各种操作，把日志记录中的数据写入到MemStore缓存中，然后，刷新到磁盘的StoreFile文件中，完成数据恢复</a:t>
            </a:r>
            <a:endParaRPr sz="1800">
              <a:solidFill>
                <a:schemeClr val="dk1"/>
              </a:solidFill>
            </a:endParaRPr>
          </a:p>
          <a:p>
            <a:pPr indent="-342900" lvl="0" marL="457200" rtl="0" algn="l">
              <a:lnSpc>
                <a:spcPct val="90000"/>
              </a:lnSpc>
              <a:spcBef>
                <a:spcPts val="0"/>
              </a:spcBef>
              <a:spcAft>
                <a:spcPts val="0"/>
              </a:spcAft>
              <a:buClr>
                <a:schemeClr val="dk1"/>
              </a:buClr>
              <a:buSzPts val="1800"/>
              <a:buChar char="●"/>
            </a:pPr>
            <a:r>
              <a:rPr lang="en-US" sz="1800">
                <a:solidFill>
                  <a:schemeClr val="dk1"/>
                </a:solidFill>
              </a:rPr>
              <a:t>共用日志优点：提高对表的写操作性能；缺点：恢复时需要分拆日志</a:t>
            </a:r>
            <a:endParaRPr sz="18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1"/>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389" name="Google Shape;389;p41"/>
          <p:cNvSpPr txBox="1"/>
          <p:nvPr>
            <p:ph type="title"/>
          </p:nvPr>
        </p:nvSpPr>
        <p:spPr>
          <a:xfrm>
            <a:off x="736600" y="63500"/>
            <a:ext cx="10744500" cy="580500"/>
          </a:xfrm>
          <a:prstGeom prst="rect">
            <a:avLst/>
          </a:prstGeom>
          <a:noFill/>
          <a:ln>
            <a:noFill/>
          </a:ln>
        </p:spPr>
        <p:txBody>
          <a:bodyPr anchorCtr="0" anchor="b" bIns="68550" lIns="68550" spcFirstLastPara="1" rIns="68550" wrap="square" tIns="68550">
            <a:noAutofit/>
          </a:bodyPr>
          <a:lstStyle/>
          <a:p>
            <a:pPr indent="0" lvl="0" marL="0" rtl="0" algn="l">
              <a:spcBef>
                <a:spcPts val="0"/>
              </a:spcBef>
              <a:spcAft>
                <a:spcPts val="0"/>
              </a:spcAft>
              <a:buClr>
                <a:schemeClr val="dk1"/>
              </a:buClr>
              <a:buSzPts val="2400"/>
              <a:buFont typeface="Arial"/>
              <a:buNone/>
            </a:pPr>
            <a:r>
              <a:rPr lang="en-US">
                <a:solidFill>
                  <a:schemeClr val="dk1"/>
                </a:solidFill>
              </a:rPr>
              <a:t>Agenda</a:t>
            </a:r>
            <a:endParaRPr/>
          </a:p>
        </p:txBody>
      </p:sp>
      <p:sp>
        <p:nvSpPr>
          <p:cNvPr id="390" name="Google Shape;390;p41"/>
          <p:cNvSpPr/>
          <p:nvPr/>
        </p:nvSpPr>
        <p:spPr>
          <a:xfrm>
            <a:off x="1724296" y="3591705"/>
            <a:ext cx="5874600" cy="488100"/>
          </a:xfrm>
          <a:prstGeom prst="rect">
            <a:avLst/>
          </a:prstGeom>
          <a:solidFill>
            <a:srgbClr val="EE4D2D"/>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91" name="Google Shape;391;p41"/>
          <p:cNvSpPr txBox="1"/>
          <p:nvPr/>
        </p:nvSpPr>
        <p:spPr>
          <a:xfrm>
            <a:off x="2121955" y="1728069"/>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2800"/>
              <a:buFont typeface="Arial"/>
              <a:buNone/>
            </a:pPr>
            <a:r>
              <a:rPr b="1" i="0" lang="en-US" sz="2800" u="none" cap="none" strike="noStrike">
                <a:solidFill>
                  <a:schemeClr val="dk1"/>
                </a:solidFill>
                <a:latin typeface="Arial"/>
                <a:ea typeface="Arial"/>
                <a:cs typeface="Arial"/>
                <a:sym typeface="Arial"/>
              </a:rPr>
              <a:t>1</a:t>
            </a:r>
            <a:endParaRPr>
              <a:solidFill>
                <a:schemeClr val="dk1"/>
              </a:solidFill>
            </a:endParaRPr>
          </a:p>
        </p:txBody>
      </p:sp>
      <p:sp>
        <p:nvSpPr>
          <p:cNvPr id="392" name="Google Shape;392;p41"/>
          <p:cNvSpPr txBox="1"/>
          <p:nvPr/>
        </p:nvSpPr>
        <p:spPr>
          <a:xfrm>
            <a:off x="2773356" y="1711971"/>
            <a:ext cx="36765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Arial"/>
              <a:buNone/>
            </a:pPr>
            <a:r>
              <a:rPr lang="en-US" sz="2400">
                <a:solidFill>
                  <a:schemeClr val="dk1"/>
                </a:solidFill>
              </a:rPr>
              <a:t>HBase概述</a:t>
            </a:r>
            <a:endParaRPr>
              <a:solidFill>
                <a:schemeClr val="dk1"/>
              </a:solidFill>
            </a:endParaRPr>
          </a:p>
        </p:txBody>
      </p:sp>
      <p:sp>
        <p:nvSpPr>
          <p:cNvPr id="393" name="Google Shape;393;p41"/>
          <p:cNvSpPr txBox="1"/>
          <p:nvPr/>
        </p:nvSpPr>
        <p:spPr>
          <a:xfrm>
            <a:off x="2121955" y="2155897"/>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2</a:t>
            </a:r>
            <a:endParaRPr/>
          </a:p>
        </p:txBody>
      </p:sp>
      <p:sp>
        <p:nvSpPr>
          <p:cNvPr id="394" name="Google Shape;394;p41"/>
          <p:cNvSpPr txBox="1"/>
          <p:nvPr/>
        </p:nvSpPr>
        <p:spPr>
          <a:xfrm>
            <a:off x="2773356" y="2200052"/>
            <a:ext cx="36765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400"/>
              <a:t>HBase数据模型</a:t>
            </a:r>
            <a:endParaRPr/>
          </a:p>
        </p:txBody>
      </p:sp>
      <p:sp>
        <p:nvSpPr>
          <p:cNvPr id="395" name="Google Shape;395;p41"/>
          <p:cNvSpPr txBox="1"/>
          <p:nvPr/>
        </p:nvSpPr>
        <p:spPr>
          <a:xfrm>
            <a:off x="2121955" y="2659924"/>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3</a:t>
            </a:r>
            <a:endParaRPr/>
          </a:p>
        </p:txBody>
      </p:sp>
      <p:sp>
        <p:nvSpPr>
          <p:cNvPr id="396" name="Google Shape;396;p41"/>
          <p:cNvSpPr txBox="1"/>
          <p:nvPr/>
        </p:nvSpPr>
        <p:spPr>
          <a:xfrm>
            <a:off x="2773357" y="2666162"/>
            <a:ext cx="47799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400"/>
              <a:t>HBase实现原理</a:t>
            </a:r>
            <a:endParaRPr/>
          </a:p>
        </p:txBody>
      </p:sp>
      <p:sp>
        <p:nvSpPr>
          <p:cNvPr id="397" name="Google Shape;397;p41"/>
          <p:cNvSpPr txBox="1"/>
          <p:nvPr/>
        </p:nvSpPr>
        <p:spPr>
          <a:xfrm>
            <a:off x="2121955" y="3163951"/>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4</a:t>
            </a:r>
            <a:endParaRPr/>
          </a:p>
        </p:txBody>
      </p:sp>
      <p:sp>
        <p:nvSpPr>
          <p:cNvPr id="398" name="Google Shape;398;p41"/>
          <p:cNvSpPr txBox="1"/>
          <p:nvPr/>
        </p:nvSpPr>
        <p:spPr>
          <a:xfrm>
            <a:off x="2773355" y="3154242"/>
            <a:ext cx="44016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400"/>
              <a:t>HBase运行机制</a:t>
            </a:r>
            <a:endParaRPr/>
          </a:p>
        </p:txBody>
      </p:sp>
      <p:sp>
        <p:nvSpPr>
          <p:cNvPr id="399" name="Google Shape;399;p41"/>
          <p:cNvSpPr txBox="1"/>
          <p:nvPr>
            <p:ph idx="12" type="sldNum"/>
          </p:nvPr>
        </p:nvSpPr>
        <p:spPr>
          <a:xfrm>
            <a:off x="11579776" y="6406775"/>
            <a:ext cx="4152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400" name="Google Shape;400;p41"/>
          <p:cNvSpPr txBox="1"/>
          <p:nvPr/>
        </p:nvSpPr>
        <p:spPr>
          <a:xfrm>
            <a:off x="2121955" y="3621151"/>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lt1"/>
                </a:solidFill>
              </a:rPr>
              <a:t>5</a:t>
            </a:r>
            <a:endParaRPr>
              <a:solidFill>
                <a:schemeClr val="lt1"/>
              </a:solidFill>
            </a:endParaRPr>
          </a:p>
        </p:txBody>
      </p:sp>
      <p:sp>
        <p:nvSpPr>
          <p:cNvPr id="401" name="Google Shape;401;p41"/>
          <p:cNvSpPr txBox="1"/>
          <p:nvPr/>
        </p:nvSpPr>
        <p:spPr>
          <a:xfrm>
            <a:off x="2773355" y="3611442"/>
            <a:ext cx="4401600" cy="4371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dk1"/>
              </a:buClr>
              <a:buSzPts val="2400"/>
              <a:buFont typeface="Arial"/>
              <a:buNone/>
            </a:pPr>
            <a:r>
              <a:rPr b="1" lang="en-US" sz="2400">
                <a:solidFill>
                  <a:schemeClr val="lt1"/>
                </a:solidFill>
              </a:rPr>
              <a:t>HBase RowKey与索引设计</a:t>
            </a:r>
            <a:endParaRPr b="1"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r>
              <a:t/>
            </a:r>
            <a:endParaRPr sz="2400"/>
          </a:p>
        </p:txBody>
      </p:sp>
      <p:sp>
        <p:nvSpPr>
          <p:cNvPr id="402" name="Google Shape;402;p41"/>
          <p:cNvSpPr txBox="1"/>
          <p:nvPr/>
        </p:nvSpPr>
        <p:spPr>
          <a:xfrm>
            <a:off x="2121955" y="4078351"/>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lang="en-US" sz="2800"/>
              <a:t>6</a:t>
            </a:r>
            <a:endParaRPr/>
          </a:p>
        </p:txBody>
      </p:sp>
      <p:sp>
        <p:nvSpPr>
          <p:cNvPr id="403" name="Google Shape;403;p41"/>
          <p:cNvSpPr txBox="1"/>
          <p:nvPr/>
        </p:nvSpPr>
        <p:spPr>
          <a:xfrm>
            <a:off x="2773355" y="4068642"/>
            <a:ext cx="44016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400"/>
              <a:t>最佳实践</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2"/>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409" name="Google Shape;409;p42"/>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Row</a:t>
            </a:r>
            <a:r>
              <a:rPr lang="en-US"/>
              <a:t>Key与索引设计</a:t>
            </a:r>
            <a:endParaRPr/>
          </a:p>
        </p:txBody>
      </p:sp>
      <p:sp>
        <p:nvSpPr>
          <p:cNvPr id="410" name="Google Shape;410;p42"/>
          <p:cNvSpPr txBox="1"/>
          <p:nvPr>
            <p:ph idx="12" type="sldNum"/>
          </p:nvPr>
        </p:nvSpPr>
        <p:spPr>
          <a:xfrm>
            <a:off x="11590126" y="6406775"/>
            <a:ext cx="4047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411" name="Google Shape;411;p42"/>
          <p:cNvSpPr txBox="1"/>
          <p:nvPr/>
        </p:nvSpPr>
        <p:spPr>
          <a:xfrm>
            <a:off x="735875" y="991400"/>
            <a:ext cx="11171100" cy="2432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600"/>
              </a:spcBef>
              <a:spcAft>
                <a:spcPts val="0"/>
              </a:spcAft>
              <a:buNone/>
            </a:pPr>
            <a:r>
              <a:rPr lang="en-US" sz="1800">
                <a:solidFill>
                  <a:srgbClr val="121212"/>
                </a:solidFill>
                <a:highlight>
                  <a:srgbClr val="FFFFFF"/>
                </a:highlight>
              </a:rPr>
              <a:t>RowKey字段的选取，遵循的基本原则是唯一性，RowKey必须能够唯一的识别一行数据。</a:t>
            </a:r>
            <a:endParaRPr sz="1800">
              <a:solidFill>
                <a:srgbClr val="121212"/>
              </a:solidFill>
              <a:highlight>
                <a:srgbClr val="FFFFFF"/>
              </a:highlight>
            </a:endParaRPr>
          </a:p>
          <a:p>
            <a:pPr indent="0" lvl="0" marL="0" rtl="0" algn="l">
              <a:lnSpc>
                <a:spcPct val="90000"/>
              </a:lnSpc>
              <a:spcBef>
                <a:spcPts val="600"/>
              </a:spcBef>
              <a:spcAft>
                <a:spcPts val="0"/>
              </a:spcAft>
              <a:buNone/>
            </a:pPr>
            <a:r>
              <a:rPr lang="en-US" sz="1800">
                <a:solidFill>
                  <a:srgbClr val="121212"/>
                </a:solidFill>
                <a:highlight>
                  <a:srgbClr val="FFFFFF"/>
                </a:highlight>
              </a:rPr>
              <a:t>无论应用是什么样的负载特点，RowKey字段都应该参考最高频的查询场景。</a:t>
            </a:r>
            <a:endParaRPr sz="1800">
              <a:solidFill>
                <a:srgbClr val="121212"/>
              </a:solidFill>
              <a:highlight>
                <a:srgbClr val="FFFFFF"/>
              </a:highlight>
            </a:endParaRPr>
          </a:p>
          <a:p>
            <a:pPr indent="0" lvl="0" marL="0" rtl="0" algn="l">
              <a:lnSpc>
                <a:spcPct val="90000"/>
              </a:lnSpc>
              <a:spcBef>
                <a:spcPts val="600"/>
              </a:spcBef>
              <a:spcAft>
                <a:spcPts val="0"/>
              </a:spcAft>
              <a:buNone/>
            </a:pPr>
            <a:r>
              <a:rPr lang="en-US" sz="1800">
                <a:solidFill>
                  <a:srgbClr val="121212"/>
                </a:solidFill>
                <a:highlight>
                  <a:srgbClr val="FFFFFF"/>
                </a:highlight>
              </a:rPr>
              <a:t>数据库通常都是以如何高效的读取和消费数据为目的，而不是数据存储本身。</a:t>
            </a:r>
            <a:endParaRPr sz="1800">
              <a:solidFill>
                <a:srgbClr val="121212"/>
              </a:solidFill>
              <a:highlight>
                <a:srgbClr val="FFFFFF"/>
              </a:highlight>
            </a:endParaRPr>
          </a:p>
          <a:p>
            <a:pPr indent="0" lvl="0" marL="0" rtl="0" algn="l">
              <a:lnSpc>
                <a:spcPct val="90000"/>
              </a:lnSpc>
              <a:spcBef>
                <a:spcPts val="600"/>
              </a:spcBef>
              <a:spcAft>
                <a:spcPts val="0"/>
              </a:spcAft>
              <a:buNone/>
            </a:pPr>
            <a:r>
              <a:rPr lang="en-US" sz="1800">
                <a:solidFill>
                  <a:srgbClr val="121212"/>
                </a:solidFill>
                <a:highlight>
                  <a:srgbClr val="FFFFFF"/>
                </a:highlight>
              </a:rPr>
              <a:t>而后，结合具体的负载特点，再对选取的RowKey字段值进行改造，组合字段场景下需要重点考虑字段的顺序。</a:t>
            </a:r>
            <a:endParaRPr sz="1800">
              <a:solidFill>
                <a:srgbClr val="121212"/>
              </a:solidFill>
              <a:highlight>
                <a:srgbClr val="FFFFFF"/>
              </a:highlight>
            </a:endParaRPr>
          </a:p>
          <a:p>
            <a:pPr indent="0" lvl="0" marL="0" rtl="0" algn="l">
              <a:lnSpc>
                <a:spcPct val="90000"/>
              </a:lnSpc>
              <a:spcBef>
                <a:spcPts val="600"/>
              </a:spcBef>
              <a:spcAft>
                <a:spcPts val="0"/>
              </a:spcAft>
              <a:buNone/>
            </a:pPr>
            <a:r>
              <a:t/>
            </a:r>
            <a:endParaRPr sz="1800">
              <a:solidFill>
                <a:srgbClr val="121212"/>
              </a:solidFill>
              <a:highlight>
                <a:srgbClr val="FFFFFF"/>
              </a:highlight>
            </a:endParaRPr>
          </a:p>
          <a:p>
            <a:pPr indent="0" lvl="0" marL="0" rtl="0" algn="l">
              <a:lnSpc>
                <a:spcPct val="115000"/>
              </a:lnSpc>
              <a:spcBef>
                <a:spcPts val="0"/>
              </a:spcBef>
              <a:spcAft>
                <a:spcPts val="0"/>
              </a:spcAft>
              <a:buNone/>
            </a:pPr>
            <a:r>
              <a:rPr lang="en-US" sz="1800">
                <a:solidFill>
                  <a:schemeClr val="dk1"/>
                </a:solidFill>
              </a:rPr>
              <a:t>参考：https://zhuanlan.zhihu.com/p/538220749</a:t>
            </a:r>
            <a:endParaRPr sz="18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3"/>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417" name="Google Shape;417;p43"/>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RowKey与索引设计</a:t>
            </a:r>
            <a:endParaRPr/>
          </a:p>
        </p:txBody>
      </p:sp>
      <p:sp>
        <p:nvSpPr>
          <p:cNvPr id="418" name="Google Shape;418;p43"/>
          <p:cNvSpPr txBox="1"/>
          <p:nvPr>
            <p:ph idx="12" type="sldNum"/>
          </p:nvPr>
        </p:nvSpPr>
        <p:spPr>
          <a:xfrm>
            <a:off x="11590126" y="6406775"/>
            <a:ext cx="4047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419" name="Google Shape;419;p43"/>
          <p:cNvSpPr txBox="1"/>
          <p:nvPr/>
        </p:nvSpPr>
        <p:spPr>
          <a:xfrm>
            <a:off x="735875" y="991400"/>
            <a:ext cx="11171100" cy="415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700"/>
              </a:spcBef>
              <a:spcAft>
                <a:spcPts val="0"/>
              </a:spcAft>
              <a:buNone/>
            </a:pPr>
            <a:r>
              <a:rPr b="1" lang="en-US" sz="1800">
                <a:solidFill>
                  <a:srgbClr val="121212"/>
                </a:solidFill>
                <a:highlight>
                  <a:srgbClr val="FFFFFF"/>
                </a:highlight>
              </a:rPr>
              <a:t>避免数据热点的方法：</a:t>
            </a:r>
            <a:endParaRPr b="1" sz="1800">
              <a:solidFill>
                <a:srgbClr val="121212"/>
              </a:solidFill>
              <a:highlight>
                <a:srgbClr val="FFFFFF"/>
              </a:highlight>
            </a:endParaRPr>
          </a:p>
          <a:p>
            <a:pPr indent="-342900" lvl="0" marL="457200" rtl="0" algn="l">
              <a:lnSpc>
                <a:spcPct val="115000"/>
              </a:lnSpc>
              <a:spcBef>
                <a:spcPts val="1700"/>
              </a:spcBef>
              <a:spcAft>
                <a:spcPts val="0"/>
              </a:spcAft>
              <a:buClr>
                <a:srgbClr val="121212"/>
              </a:buClr>
              <a:buSzPts val="1800"/>
              <a:buChar char="●"/>
            </a:pPr>
            <a:r>
              <a:rPr lang="en-US" sz="1800">
                <a:solidFill>
                  <a:srgbClr val="121212"/>
                </a:solidFill>
                <a:highlight>
                  <a:srgbClr val="FFFFFF"/>
                </a:highlight>
              </a:rPr>
              <a:t>Reversing</a:t>
            </a:r>
            <a:endParaRPr sz="1800">
              <a:solidFill>
                <a:srgbClr val="121212"/>
              </a:solidFill>
              <a:highlight>
                <a:srgbClr val="FFFFFF"/>
              </a:highlight>
            </a:endParaRPr>
          </a:p>
          <a:p>
            <a:pPr indent="-330200" lvl="1" marL="914400" rtl="0" algn="l">
              <a:lnSpc>
                <a:spcPct val="115000"/>
              </a:lnSpc>
              <a:spcBef>
                <a:spcPts val="0"/>
              </a:spcBef>
              <a:spcAft>
                <a:spcPts val="0"/>
              </a:spcAft>
              <a:buClr>
                <a:srgbClr val="121212"/>
              </a:buClr>
              <a:buSzPts val="1600"/>
              <a:buChar char="○"/>
            </a:pPr>
            <a:r>
              <a:rPr lang="en-US" sz="1600">
                <a:solidFill>
                  <a:srgbClr val="121212"/>
                </a:solidFill>
                <a:highlight>
                  <a:srgbClr val="FFFFFF"/>
                </a:highlight>
                <a:latin typeface="Helvetica Neue"/>
                <a:ea typeface="Helvetica Neue"/>
                <a:cs typeface="Helvetica Neue"/>
                <a:sym typeface="Helvetica Neue"/>
              </a:rPr>
              <a:t>如果经初步设计出的RowKey在数据分布上不均匀，但RowKey尾部的数据却呈现出了良好的随机性，此时，可以考虑将RowKey的信息翻转，或者直接将尾部的bytes提前到RowKey的前部。</a:t>
            </a:r>
            <a:endParaRPr sz="1600">
              <a:solidFill>
                <a:srgbClr val="121212"/>
              </a:solidFill>
              <a:highlight>
                <a:srgbClr val="FFFFFF"/>
              </a:highlight>
            </a:endParaRPr>
          </a:p>
          <a:p>
            <a:pPr indent="-342900" lvl="0" marL="457200" rtl="0" algn="l">
              <a:lnSpc>
                <a:spcPct val="115000"/>
              </a:lnSpc>
              <a:spcBef>
                <a:spcPts val="0"/>
              </a:spcBef>
              <a:spcAft>
                <a:spcPts val="0"/>
              </a:spcAft>
              <a:buClr>
                <a:srgbClr val="121212"/>
              </a:buClr>
              <a:buSzPts val="1800"/>
              <a:buChar char="●"/>
            </a:pPr>
            <a:r>
              <a:rPr lang="en-US" sz="1800">
                <a:solidFill>
                  <a:srgbClr val="121212"/>
                </a:solidFill>
                <a:highlight>
                  <a:srgbClr val="FFFFFF"/>
                </a:highlight>
              </a:rPr>
              <a:t>Salting</a:t>
            </a:r>
            <a:endParaRPr sz="1800">
              <a:solidFill>
                <a:srgbClr val="121212"/>
              </a:solidFill>
              <a:highlight>
                <a:srgbClr val="FFFFFF"/>
              </a:highlight>
            </a:endParaRPr>
          </a:p>
          <a:p>
            <a:pPr indent="-330200" lvl="1" marL="914400" rtl="0" algn="l">
              <a:lnSpc>
                <a:spcPct val="115000"/>
              </a:lnSpc>
              <a:spcBef>
                <a:spcPts val="0"/>
              </a:spcBef>
              <a:spcAft>
                <a:spcPts val="0"/>
              </a:spcAft>
              <a:buClr>
                <a:srgbClr val="121212"/>
              </a:buClr>
              <a:buSzPts val="1600"/>
              <a:buChar char="○"/>
            </a:pPr>
            <a:r>
              <a:rPr lang="en-US" sz="1600">
                <a:solidFill>
                  <a:srgbClr val="121212"/>
                </a:solidFill>
                <a:highlight>
                  <a:srgbClr val="FFFFFF"/>
                </a:highlight>
                <a:latin typeface="Helvetica Neue"/>
                <a:ea typeface="Helvetica Neue"/>
                <a:cs typeface="Helvetica Neue"/>
                <a:sym typeface="Helvetica Neue"/>
              </a:rPr>
              <a:t>Salting的原理是在原RowKey的前面添加固定长度的随机bytes，随机bytes能保障数据在所有Regions间的负载均衡。缺点：既然是随机bytes，基于原RowKey查询时无法获知随机bytes信息是什么，也就需要去各个可能的Regions中去查看。可见Salting对于读取是利空的。</a:t>
            </a:r>
            <a:endParaRPr sz="1600">
              <a:solidFill>
                <a:srgbClr val="121212"/>
              </a:solidFill>
              <a:highlight>
                <a:srgbClr val="FFFFFF"/>
              </a:highlight>
            </a:endParaRPr>
          </a:p>
          <a:p>
            <a:pPr indent="-342900" lvl="0" marL="457200" rtl="0" algn="l">
              <a:lnSpc>
                <a:spcPct val="115000"/>
              </a:lnSpc>
              <a:spcBef>
                <a:spcPts val="0"/>
              </a:spcBef>
              <a:spcAft>
                <a:spcPts val="0"/>
              </a:spcAft>
              <a:buClr>
                <a:srgbClr val="121212"/>
              </a:buClr>
              <a:buSzPts val="1800"/>
              <a:buChar char="●"/>
            </a:pPr>
            <a:r>
              <a:rPr lang="en-US" sz="1800">
                <a:solidFill>
                  <a:srgbClr val="121212"/>
                </a:solidFill>
                <a:highlight>
                  <a:srgbClr val="FFFFFF"/>
                </a:highlight>
              </a:rPr>
              <a:t>Hashing</a:t>
            </a:r>
            <a:endParaRPr sz="1800">
              <a:solidFill>
                <a:srgbClr val="121212"/>
              </a:solidFill>
              <a:highlight>
                <a:srgbClr val="FFFFFF"/>
              </a:highlight>
            </a:endParaRPr>
          </a:p>
          <a:p>
            <a:pPr indent="-330200" lvl="1" marL="914400" rtl="0" algn="l">
              <a:lnSpc>
                <a:spcPct val="115000"/>
              </a:lnSpc>
              <a:spcBef>
                <a:spcPts val="0"/>
              </a:spcBef>
              <a:spcAft>
                <a:spcPts val="0"/>
              </a:spcAft>
              <a:buClr>
                <a:srgbClr val="121212"/>
              </a:buClr>
              <a:buSzPts val="1600"/>
              <a:buChar char="○"/>
            </a:pPr>
            <a:r>
              <a:rPr lang="en-US" sz="1600">
                <a:solidFill>
                  <a:srgbClr val="121212"/>
                </a:solidFill>
                <a:highlight>
                  <a:srgbClr val="FFFFFF"/>
                </a:highlight>
                <a:latin typeface="Helvetica Neue"/>
                <a:ea typeface="Helvetica Neue"/>
                <a:cs typeface="Helvetica Neue"/>
                <a:sym typeface="Helvetica Neue"/>
              </a:rPr>
              <a:t>基于RowKey的完整或部分数据进行Hash，而后将Hashing后的值完整替换原RowKey或部分替换RowKey的前缀部分。缺点是与Reversing类似，Hashing也不利于Scan，因为打乱了原RowKey的自然顺序。</a:t>
            </a:r>
            <a:endParaRPr sz="1800">
              <a:solidFill>
                <a:srgbClr val="121212"/>
              </a:solidFill>
              <a:highlight>
                <a:srgbClr val="FFFFFF"/>
              </a:highlight>
            </a:endParaRPr>
          </a:p>
          <a:p>
            <a:pPr indent="0" lvl="0" marL="0" rtl="0" algn="l">
              <a:lnSpc>
                <a:spcPct val="115000"/>
              </a:lnSpc>
              <a:spcBef>
                <a:spcPts val="1700"/>
              </a:spcBef>
              <a:spcAft>
                <a:spcPts val="0"/>
              </a:spcAft>
              <a:buNone/>
            </a:pPr>
            <a:r>
              <a:t/>
            </a:r>
            <a:endParaRPr sz="18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4"/>
          <p:cNvSpPr txBox="1"/>
          <p:nvPr>
            <p:ph type="title"/>
          </p:nvPr>
        </p:nvSpPr>
        <p:spPr>
          <a:xfrm>
            <a:off x="736600" y="76200"/>
            <a:ext cx="10744500" cy="580500"/>
          </a:xfrm>
          <a:prstGeom prst="rect">
            <a:avLst/>
          </a:prstGeom>
        </p:spPr>
        <p:txBody>
          <a:bodyPr anchorCtr="0" anchor="b" bIns="68550" lIns="68550" spcFirstLastPara="1" rIns="68550" wrap="square" tIns="68550">
            <a:noAutofit/>
          </a:bodyPr>
          <a:lstStyle/>
          <a:p>
            <a:pPr indent="0" lvl="0" marL="0" rtl="0" algn="l">
              <a:spcBef>
                <a:spcPts val="0"/>
              </a:spcBef>
              <a:spcAft>
                <a:spcPts val="0"/>
              </a:spcAft>
              <a:buNone/>
            </a:pPr>
            <a:r>
              <a:rPr lang="en-US"/>
              <a:t>R</a:t>
            </a:r>
            <a:r>
              <a:rPr lang="en-US"/>
              <a:t>owkey案例</a:t>
            </a:r>
            <a:endParaRPr/>
          </a:p>
        </p:txBody>
      </p:sp>
      <p:sp>
        <p:nvSpPr>
          <p:cNvPr id="425" name="Google Shape;425;p44"/>
          <p:cNvSpPr txBox="1"/>
          <p:nvPr>
            <p:ph idx="12" type="sldNum"/>
          </p:nvPr>
        </p:nvSpPr>
        <p:spPr>
          <a:xfrm>
            <a:off x="11721216" y="6406785"/>
            <a:ext cx="273600" cy="2643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426" name="Google Shape;426;p44"/>
          <p:cNvSpPr txBox="1"/>
          <p:nvPr/>
        </p:nvSpPr>
        <p:spPr>
          <a:xfrm>
            <a:off x="490525" y="867850"/>
            <a:ext cx="5895900" cy="3251100"/>
          </a:xfrm>
          <a:prstGeom prst="rect">
            <a:avLst/>
          </a:prstGeom>
          <a:noFill/>
          <a:ln>
            <a:noFill/>
          </a:ln>
        </p:spPr>
        <p:txBody>
          <a:bodyPr anchorCtr="0" anchor="t" bIns="91425" lIns="91425" spcFirstLastPara="1" rIns="91425" wrap="square" tIns="91425">
            <a:spAutoFit/>
          </a:bodyPr>
          <a:lstStyle/>
          <a:p>
            <a:pPr indent="0" lvl="0" marL="0" rtl="0" algn="l">
              <a:lnSpc>
                <a:spcPct val="141176"/>
              </a:lnSpc>
              <a:spcBef>
                <a:spcPts val="600"/>
              </a:spcBef>
              <a:spcAft>
                <a:spcPts val="0"/>
              </a:spcAft>
              <a:buNone/>
            </a:pPr>
            <a:r>
              <a:rPr b="1" lang="en-US" sz="1800">
                <a:solidFill>
                  <a:srgbClr val="4F4F4F"/>
                </a:solidFill>
                <a:highlight>
                  <a:srgbClr val="FFFFFF"/>
                </a:highlight>
              </a:rPr>
              <a:t>1.</a:t>
            </a:r>
            <a:r>
              <a:rPr b="1" lang="en-US" sz="1800">
                <a:solidFill>
                  <a:srgbClr val="4F4F4F"/>
                </a:solidFill>
                <a:highlight>
                  <a:srgbClr val="FFFFFF"/>
                </a:highlight>
              </a:rPr>
              <a:t>交易类表Rowkey设计</a:t>
            </a:r>
            <a:endParaRPr b="1" sz="1800">
              <a:solidFill>
                <a:srgbClr val="4F4F4F"/>
              </a:solidFill>
              <a:highlight>
                <a:srgbClr val="FFFFFF"/>
              </a:highlight>
            </a:endParaRPr>
          </a:p>
          <a:p>
            <a:pPr indent="-304800" lvl="0" marL="762000" rtl="0" algn="l">
              <a:lnSpc>
                <a:spcPct val="115000"/>
              </a:lnSpc>
              <a:spcBef>
                <a:spcPts val="1200"/>
              </a:spcBef>
              <a:spcAft>
                <a:spcPts val="0"/>
              </a:spcAft>
              <a:buClr>
                <a:schemeClr val="dk1"/>
              </a:buClr>
              <a:buSzPts val="1200"/>
              <a:buChar char="●"/>
            </a:pPr>
            <a:r>
              <a:rPr lang="en-US" sz="1200">
                <a:solidFill>
                  <a:schemeClr val="dk1"/>
                </a:solidFill>
                <a:highlight>
                  <a:srgbClr val="FFFFFF"/>
                </a:highlight>
              </a:rPr>
              <a:t>查询某个卖家某段时间内的交易记录</a:t>
            </a:r>
            <a:br>
              <a:rPr lang="en-US" sz="1200">
                <a:solidFill>
                  <a:schemeClr val="dk1"/>
                </a:solidFill>
                <a:highlight>
                  <a:srgbClr val="FFFFFF"/>
                </a:highlight>
              </a:rPr>
            </a:br>
            <a:r>
              <a:rPr b="1" lang="en-US" sz="1200">
                <a:solidFill>
                  <a:schemeClr val="dk1"/>
                </a:solidFill>
                <a:highlight>
                  <a:srgbClr val="FFFFFF"/>
                </a:highlight>
              </a:rPr>
              <a:t>sellerId + timestamp + orderId</a:t>
            </a:r>
            <a:endParaRPr b="1" sz="1200">
              <a:solidFill>
                <a:schemeClr val="dk1"/>
              </a:solidFill>
              <a:highlight>
                <a:srgbClr val="FFFFFF"/>
              </a:highlight>
            </a:endParaRPr>
          </a:p>
          <a:p>
            <a:pPr indent="-304800" lvl="0" marL="762000" rtl="0" algn="l">
              <a:lnSpc>
                <a:spcPct val="115000"/>
              </a:lnSpc>
              <a:spcBef>
                <a:spcPts val="0"/>
              </a:spcBef>
              <a:spcAft>
                <a:spcPts val="0"/>
              </a:spcAft>
              <a:buClr>
                <a:schemeClr val="dk1"/>
              </a:buClr>
              <a:buSzPts val="1200"/>
              <a:buChar char="●"/>
            </a:pPr>
            <a:r>
              <a:rPr lang="en-US" sz="1200">
                <a:solidFill>
                  <a:schemeClr val="dk1"/>
                </a:solidFill>
                <a:highlight>
                  <a:srgbClr val="FFFFFF"/>
                </a:highlight>
              </a:rPr>
              <a:t>查询某个买家某段时间内的交易记录</a:t>
            </a:r>
            <a:br>
              <a:rPr lang="en-US" sz="1200">
                <a:solidFill>
                  <a:schemeClr val="dk1"/>
                </a:solidFill>
                <a:highlight>
                  <a:srgbClr val="FFFFFF"/>
                </a:highlight>
              </a:rPr>
            </a:br>
            <a:r>
              <a:rPr b="1" lang="en-US" sz="1200">
                <a:solidFill>
                  <a:schemeClr val="dk1"/>
                </a:solidFill>
                <a:highlight>
                  <a:srgbClr val="FFFFFF"/>
                </a:highlight>
              </a:rPr>
              <a:t>buyerId + timestamp + orderId</a:t>
            </a:r>
            <a:endParaRPr b="1" sz="1200">
              <a:solidFill>
                <a:schemeClr val="dk1"/>
              </a:solidFill>
              <a:highlight>
                <a:srgbClr val="FFFFFF"/>
              </a:highlight>
            </a:endParaRPr>
          </a:p>
          <a:p>
            <a:pPr indent="-304800" lvl="0" marL="762000" rtl="0" algn="l">
              <a:lnSpc>
                <a:spcPct val="115000"/>
              </a:lnSpc>
              <a:spcBef>
                <a:spcPts val="0"/>
              </a:spcBef>
              <a:spcAft>
                <a:spcPts val="0"/>
              </a:spcAft>
              <a:buClr>
                <a:schemeClr val="dk1"/>
              </a:buClr>
              <a:buSzPts val="1200"/>
              <a:buChar char="●"/>
            </a:pPr>
            <a:r>
              <a:rPr lang="en-US" sz="1200">
                <a:solidFill>
                  <a:schemeClr val="dk1"/>
                </a:solidFill>
                <a:highlight>
                  <a:srgbClr val="FFFFFF"/>
                </a:highlight>
              </a:rPr>
              <a:t>根据订单号查询</a:t>
            </a:r>
            <a:br>
              <a:rPr lang="en-US" sz="1200">
                <a:solidFill>
                  <a:schemeClr val="dk1"/>
                </a:solidFill>
                <a:highlight>
                  <a:srgbClr val="FFFFFF"/>
                </a:highlight>
              </a:rPr>
            </a:br>
            <a:r>
              <a:rPr b="1" lang="en-US" sz="1200">
                <a:solidFill>
                  <a:schemeClr val="dk1"/>
                </a:solidFill>
                <a:highlight>
                  <a:srgbClr val="FFFFFF"/>
                </a:highlight>
              </a:rPr>
              <a:t>orderNo</a:t>
            </a:r>
            <a:endParaRPr b="1" sz="1200">
              <a:solidFill>
                <a:schemeClr val="dk1"/>
              </a:solidFill>
              <a:highlight>
                <a:srgbClr val="FFFFFF"/>
              </a:highlight>
            </a:endParaRPr>
          </a:p>
          <a:p>
            <a:pPr indent="-304800" lvl="0" marL="762000" rtl="0" algn="l">
              <a:lnSpc>
                <a:spcPct val="115000"/>
              </a:lnSpc>
              <a:spcBef>
                <a:spcPts val="0"/>
              </a:spcBef>
              <a:spcAft>
                <a:spcPts val="0"/>
              </a:spcAft>
              <a:buClr>
                <a:schemeClr val="dk1"/>
              </a:buClr>
              <a:buSzPts val="1200"/>
              <a:buChar char="●"/>
            </a:pPr>
            <a:r>
              <a:rPr lang="en-US" sz="1200">
                <a:solidFill>
                  <a:schemeClr val="dk1"/>
                </a:solidFill>
                <a:highlight>
                  <a:srgbClr val="FFFFFF"/>
                </a:highlight>
              </a:rPr>
              <a:t>如果某个商家卖了很多商品，可以如下设计rowkey实现快速搜索</a:t>
            </a:r>
            <a:br>
              <a:rPr lang="en-US" sz="1200">
                <a:solidFill>
                  <a:schemeClr val="dk1"/>
                </a:solidFill>
                <a:highlight>
                  <a:srgbClr val="FFFFFF"/>
                </a:highlight>
              </a:rPr>
            </a:br>
            <a:r>
              <a:rPr b="1" lang="en-US" sz="1200">
                <a:solidFill>
                  <a:schemeClr val="dk1"/>
                </a:solidFill>
                <a:highlight>
                  <a:srgbClr val="FFFFFF"/>
                </a:highlight>
              </a:rPr>
              <a:t>salt + sellerId + timestamp</a:t>
            </a:r>
            <a:r>
              <a:rPr lang="en-US" sz="1200">
                <a:solidFill>
                  <a:schemeClr val="dk1"/>
                </a:solidFill>
                <a:highlight>
                  <a:srgbClr val="FFFFFF"/>
                </a:highlight>
              </a:rPr>
              <a:t> 其中，salt是随机数。</a:t>
            </a:r>
            <a:br>
              <a:rPr lang="en-US" sz="1200">
                <a:solidFill>
                  <a:schemeClr val="dk1"/>
                </a:solidFill>
                <a:highlight>
                  <a:srgbClr val="FFFFFF"/>
                </a:highlight>
              </a:rPr>
            </a:br>
            <a:r>
              <a:rPr lang="en-US" sz="1200">
                <a:solidFill>
                  <a:schemeClr val="dk1"/>
                </a:solidFill>
                <a:highlight>
                  <a:srgbClr val="FFFFFF"/>
                </a:highlight>
              </a:rPr>
              <a:t>可以支持的场景：</a:t>
            </a:r>
            <a:br>
              <a:rPr lang="en-US" sz="1200">
                <a:solidFill>
                  <a:schemeClr val="dk1"/>
                </a:solidFill>
                <a:highlight>
                  <a:srgbClr val="FFFFFF"/>
                </a:highlight>
              </a:rPr>
            </a:br>
            <a:r>
              <a:rPr lang="en-US" sz="1200">
                <a:solidFill>
                  <a:schemeClr val="dk1"/>
                </a:solidFill>
                <a:highlight>
                  <a:srgbClr val="FFFFFF"/>
                </a:highlight>
              </a:rPr>
              <a:t>* 全表 scan</a:t>
            </a:r>
            <a:br>
              <a:rPr lang="en-US" sz="1200">
                <a:solidFill>
                  <a:schemeClr val="dk1"/>
                </a:solidFill>
                <a:highlight>
                  <a:srgbClr val="FFFFFF"/>
                </a:highlight>
              </a:rPr>
            </a:br>
            <a:r>
              <a:rPr lang="en-US" sz="1200">
                <a:solidFill>
                  <a:schemeClr val="dk1"/>
                </a:solidFill>
                <a:highlight>
                  <a:srgbClr val="FFFFFF"/>
                </a:highlight>
              </a:rPr>
              <a:t>* 按照 sellerId 查询</a:t>
            </a:r>
            <a:br>
              <a:rPr lang="en-US" sz="1200">
                <a:solidFill>
                  <a:schemeClr val="dk1"/>
                </a:solidFill>
                <a:highlight>
                  <a:srgbClr val="FFFFFF"/>
                </a:highlight>
              </a:rPr>
            </a:br>
            <a:r>
              <a:rPr lang="en-US" sz="1200">
                <a:solidFill>
                  <a:schemeClr val="dk1"/>
                </a:solidFill>
                <a:highlight>
                  <a:srgbClr val="FFFFFF"/>
                </a:highlight>
              </a:rPr>
              <a:t>* 按照 sellerId + timestamp查询</a:t>
            </a:r>
            <a:endParaRPr sz="1200">
              <a:solidFill>
                <a:schemeClr val="dk1"/>
              </a:solidFill>
              <a:highlight>
                <a:srgbClr val="FFFFFF"/>
              </a:highlight>
            </a:endParaRPr>
          </a:p>
        </p:txBody>
      </p:sp>
      <p:sp>
        <p:nvSpPr>
          <p:cNvPr id="427" name="Google Shape;427;p44"/>
          <p:cNvSpPr txBox="1"/>
          <p:nvPr/>
        </p:nvSpPr>
        <p:spPr>
          <a:xfrm>
            <a:off x="5985750" y="867850"/>
            <a:ext cx="5748900" cy="2261100"/>
          </a:xfrm>
          <a:prstGeom prst="rect">
            <a:avLst/>
          </a:prstGeom>
          <a:noFill/>
          <a:ln>
            <a:noFill/>
          </a:ln>
        </p:spPr>
        <p:txBody>
          <a:bodyPr anchorCtr="0" anchor="t" bIns="91425" lIns="91425" spcFirstLastPara="1" rIns="91425" wrap="square" tIns="91425">
            <a:spAutoFit/>
          </a:bodyPr>
          <a:lstStyle/>
          <a:p>
            <a:pPr indent="0" lvl="0" marL="0" rtl="0" algn="l">
              <a:lnSpc>
                <a:spcPct val="141176"/>
              </a:lnSpc>
              <a:spcBef>
                <a:spcPts val="600"/>
              </a:spcBef>
              <a:spcAft>
                <a:spcPts val="0"/>
              </a:spcAft>
              <a:buNone/>
            </a:pPr>
            <a:r>
              <a:rPr b="1" lang="en-US" sz="1800">
                <a:solidFill>
                  <a:srgbClr val="4F4F4F"/>
                </a:solidFill>
                <a:highlight>
                  <a:srgbClr val="FFFFFF"/>
                </a:highlight>
              </a:rPr>
              <a:t>3.</a:t>
            </a:r>
            <a:r>
              <a:rPr b="1" lang="en-US" sz="1800">
                <a:solidFill>
                  <a:srgbClr val="4F4F4F"/>
                </a:solidFill>
                <a:highlight>
                  <a:srgbClr val="FFFFFF"/>
                </a:highlight>
              </a:rPr>
              <a:t>金融风控 rowkey 设计</a:t>
            </a:r>
            <a:endParaRPr b="1" sz="1800">
              <a:solidFill>
                <a:srgbClr val="4F4F4F"/>
              </a:solidFill>
              <a:highlight>
                <a:srgbClr val="FFFFFF"/>
              </a:highlight>
            </a:endParaRPr>
          </a:p>
          <a:p>
            <a:pPr indent="0" lvl="0" marL="0" rtl="0" algn="just">
              <a:lnSpc>
                <a:spcPct val="185714"/>
              </a:lnSpc>
              <a:spcBef>
                <a:spcPts val="1200"/>
              </a:spcBef>
              <a:spcAft>
                <a:spcPts val="0"/>
              </a:spcAft>
              <a:buNone/>
            </a:pPr>
            <a:r>
              <a:rPr lang="en-US" sz="1200">
                <a:solidFill>
                  <a:srgbClr val="4F4F4F"/>
                </a:solidFill>
                <a:highlight>
                  <a:srgbClr val="FFFFFF"/>
                </a:highlight>
              </a:rPr>
              <a:t>查询某个用户的用户画像数据</a:t>
            </a:r>
            <a:endParaRPr sz="1200">
              <a:solidFill>
                <a:srgbClr val="4F4F4F"/>
              </a:solidFill>
              <a:highlight>
                <a:srgbClr val="FFFFFF"/>
              </a:highlight>
            </a:endParaRPr>
          </a:p>
          <a:p>
            <a:pPr indent="-304800" lvl="0" marL="762000" rtl="0" algn="l">
              <a:lnSpc>
                <a:spcPct val="115000"/>
              </a:lnSpc>
              <a:spcBef>
                <a:spcPts val="1200"/>
              </a:spcBef>
              <a:spcAft>
                <a:spcPts val="0"/>
              </a:spcAft>
              <a:buClr>
                <a:schemeClr val="dk1"/>
              </a:buClr>
              <a:buSzPts val="1200"/>
              <a:buChar char="●"/>
            </a:pPr>
            <a:r>
              <a:rPr b="1" lang="en-US" sz="1200">
                <a:solidFill>
                  <a:schemeClr val="dk1"/>
                </a:solidFill>
                <a:highlight>
                  <a:srgbClr val="FFFFFF"/>
                </a:highlight>
              </a:rPr>
              <a:t>prefix + uid</a:t>
            </a:r>
            <a:endParaRPr b="1" sz="1200">
              <a:solidFill>
                <a:schemeClr val="dk1"/>
              </a:solidFill>
              <a:highlight>
                <a:srgbClr val="FFFFFF"/>
              </a:highlight>
            </a:endParaRPr>
          </a:p>
          <a:p>
            <a:pPr indent="-304800" lvl="0" marL="762000" rtl="0" algn="l">
              <a:lnSpc>
                <a:spcPct val="115000"/>
              </a:lnSpc>
              <a:spcBef>
                <a:spcPts val="0"/>
              </a:spcBef>
              <a:spcAft>
                <a:spcPts val="0"/>
              </a:spcAft>
              <a:buClr>
                <a:schemeClr val="dk1"/>
              </a:buClr>
              <a:buSzPts val="1200"/>
              <a:buChar char="●"/>
            </a:pPr>
            <a:r>
              <a:rPr b="1" lang="en-US" sz="1200">
                <a:solidFill>
                  <a:schemeClr val="dk1"/>
                </a:solidFill>
                <a:highlight>
                  <a:srgbClr val="FFFFFF"/>
                </a:highlight>
              </a:rPr>
              <a:t>prefix + idcard</a:t>
            </a:r>
            <a:endParaRPr b="1" sz="1200">
              <a:solidFill>
                <a:schemeClr val="dk1"/>
              </a:solidFill>
              <a:highlight>
                <a:srgbClr val="FFFFFF"/>
              </a:highlight>
            </a:endParaRPr>
          </a:p>
          <a:p>
            <a:pPr indent="-304800" lvl="0" marL="762000" rtl="0" algn="l">
              <a:lnSpc>
                <a:spcPct val="115000"/>
              </a:lnSpc>
              <a:spcBef>
                <a:spcPts val="0"/>
              </a:spcBef>
              <a:spcAft>
                <a:spcPts val="0"/>
              </a:spcAft>
              <a:buClr>
                <a:schemeClr val="dk1"/>
              </a:buClr>
              <a:buSzPts val="1200"/>
              <a:buChar char="●"/>
            </a:pPr>
            <a:r>
              <a:rPr b="1" lang="en-US" sz="1200">
                <a:solidFill>
                  <a:schemeClr val="dk1"/>
                </a:solidFill>
                <a:highlight>
                  <a:srgbClr val="FFFFFF"/>
                </a:highlight>
              </a:rPr>
              <a:t>prefix + tele</a:t>
            </a:r>
            <a:br>
              <a:rPr b="1" lang="en-US" sz="1200">
                <a:solidFill>
                  <a:schemeClr val="dk1"/>
                </a:solidFill>
                <a:highlight>
                  <a:srgbClr val="FFFFFF"/>
                </a:highlight>
              </a:rPr>
            </a:br>
            <a:r>
              <a:rPr lang="en-US" sz="1200">
                <a:solidFill>
                  <a:schemeClr val="dk1"/>
                </a:solidFill>
                <a:highlight>
                  <a:srgbClr val="FFFFFF"/>
                </a:highlight>
              </a:rPr>
              <a:t>其中 prefix = substr(md（uid），0，x)，x取5-6。uid、idcard以及tele分别表示用户唯一标识符、身份证、手机号码。</a:t>
            </a:r>
            <a:endParaRPr sz="1200">
              <a:solidFill>
                <a:schemeClr val="dk1"/>
              </a:solidFill>
              <a:highlight>
                <a:srgbClr val="FFFFFF"/>
              </a:highlight>
            </a:endParaRPr>
          </a:p>
        </p:txBody>
      </p:sp>
      <p:sp>
        <p:nvSpPr>
          <p:cNvPr id="428" name="Google Shape;428;p44"/>
          <p:cNvSpPr txBox="1"/>
          <p:nvPr/>
        </p:nvSpPr>
        <p:spPr>
          <a:xfrm>
            <a:off x="490525" y="4330100"/>
            <a:ext cx="5046900" cy="1764000"/>
          </a:xfrm>
          <a:prstGeom prst="rect">
            <a:avLst/>
          </a:prstGeom>
          <a:noFill/>
          <a:ln>
            <a:noFill/>
          </a:ln>
        </p:spPr>
        <p:txBody>
          <a:bodyPr anchorCtr="0" anchor="t" bIns="91425" lIns="91425" spcFirstLastPara="1" rIns="91425" wrap="square" tIns="91425">
            <a:spAutoFit/>
          </a:bodyPr>
          <a:lstStyle/>
          <a:p>
            <a:pPr indent="0" lvl="0" marL="0" rtl="0" algn="l">
              <a:lnSpc>
                <a:spcPct val="141176"/>
              </a:lnSpc>
              <a:spcBef>
                <a:spcPts val="600"/>
              </a:spcBef>
              <a:spcAft>
                <a:spcPts val="0"/>
              </a:spcAft>
              <a:buNone/>
            </a:pPr>
            <a:r>
              <a:rPr b="1" lang="en-US" sz="1800">
                <a:solidFill>
                  <a:srgbClr val="4F4F4F"/>
                </a:solidFill>
                <a:highlight>
                  <a:srgbClr val="FFFFFF"/>
                </a:highlight>
              </a:rPr>
              <a:t>2.</a:t>
            </a:r>
            <a:r>
              <a:rPr b="1" lang="en-US" sz="1800">
                <a:solidFill>
                  <a:srgbClr val="4F4F4F"/>
                </a:solidFill>
                <a:highlight>
                  <a:srgbClr val="FFFFFF"/>
                </a:highlight>
              </a:rPr>
              <a:t>联网 Rowkey 设计</a:t>
            </a:r>
            <a:endParaRPr b="1" sz="1800">
              <a:solidFill>
                <a:srgbClr val="4F4F4F"/>
              </a:solidFill>
              <a:highlight>
                <a:srgbClr val="FFFFFF"/>
              </a:highlight>
            </a:endParaRPr>
          </a:p>
          <a:p>
            <a:pPr indent="-304800" lvl="0" marL="762000" rtl="0" algn="l">
              <a:lnSpc>
                <a:spcPct val="115000"/>
              </a:lnSpc>
              <a:spcBef>
                <a:spcPts val="1200"/>
              </a:spcBef>
              <a:spcAft>
                <a:spcPts val="0"/>
              </a:spcAft>
              <a:buClr>
                <a:schemeClr val="dk1"/>
              </a:buClr>
              <a:buSzPts val="1200"/>
              <a:buChar char="●"/>
            </a:pPr>
            <a:r>
              <a:rPr lang="en-US" sz="1200">
                <a:solidFill>
                  <a:schemeClr val="dk1"/>
                </a:solidFill>
                <a:highlight>
                  <a:srgbClr val="FFFFFF"/>
                </a:highlight>
              </a:rPr>
              <a:t>查询某辆车在某个时间范围的交易记录</a:t>
            </a:r>
            <a:br>
              <a:rPr lang="en-US" sz="1200">
                <a:solidFill>
                  <a:schemeClr val="dk1"/>
                </a:solidFill>
                <a:highlight>
                  <a:srgbClr val="FFFFFF"/>
                </a:highlight>
              </a:rPr>
            </a:br>
            <a:r>
              <a:rPr b="1" lang="en-US" sz="1200">
                <a:solidFill>
                  <a:schemeClr val="dk1"/>
                </a:solidFill>
                <a:highlight>
                  <a:srgbClr val="FFFFFF"/>
                </a:highlight>
              </a:rPr>
              <a:t>carId + timestamp</a:t>
            </a:r>
            <a:endParaRPr b="1" sz="1200">
              <a:solidFill>
                <a:schemeClr val="dk1"/>
              </a:solidFill>
              <a:highlight>
                <a:srgbClr val="FFFFFF"/>
              </a:highlight>
            </a:endParaRPr>
          </a:p>
          <a:p>
            <a:pPr indent="-304800" lvl="0" marL="762000" rtl="0" algn="l">
              <a:lnSpc>
                <a:spcPct val="115000"/>
              </a:lnSpc>
              <a:spcBef>
                <a:spcPts val="0"/>
              </a:spcBef>
              <a:spcAft>
                <a:spcPts val="0"/>
              </a:spcAft>
              <a:buClr>
                <a:schemeClr val="dk1"/>
              </a:buClr>
              <a:buSzPts val="1200"/>
              <a:buChar char="●"/>
            </a:pPr>
            <a:r>
              <a:rPr lang="en-US" sz="1200">
                <a:solidFill>
                  <a:schemeClr val="dk1"/>
                </a:solidFill>
                <a:highlight>
                  <a:srgbClr val="FFFFFF"/>
                </a:highlight>
              </a:rPr>
              <a:t>某批次的车太多，造成热点</a:t>
            </a:r>
            <a:br>
              <a:rPr lang="en-US" sz="1200">
                <a:solidFill>
                  <a:schemeClr val="dk1"/>
                </a:solidFill>
                <a:highlight>
                  <a:srgbClr val="FFFFFF"/>
                </a:highlight>
              </a:rPr>
            </a:br>
            <a:r>
              <a:rPr b="1" lang="en-US" sz="1200">
                <a:solidFill>
                  <a:schemeClr val="dk1"/>
                </a:solidFill>
                <a:highlight>
                  <a:srgbClr val="FFFFFF"/>
                </a:highlight>
              </a:rPr>
              <a:t>prefix + carId + timestamp 其中 prefix = substr(md5(uid),0 ,x)</a:t>
            </a:r>
            <a:endParaRPr b="1" sz="1200">
              <a:solidFill>
                <a:schemeClr val="dk1"/>
              </a:solidFill>
              <a:highlight>
                <a:srgbClr val="FFFFFF"/>
              </a:highlight>
            </a:endParaRPr>
          </a:p>
        </p:txBody>
      </p:sp>
      <p:sp>
        <p:nvSpPr>
          <p:cNvPr id="429" name="Google Shape;429;p44"/>
          <p:cNvSpPr txBox="1"/>
          <p:nvPr/>
        </p:nvSpPr>
        <p:spPr>
          <a:xfrm>
            <a:off x="5985750" y="3297200"/>
            <a:ext cx="5748900" cy="3467400"/>
          </a:xfrm>
          <a:prstGeom prst="rect">
            <a:avLst/>
          </a:prstGeom>
          <a:noFill/>
          <a:ln>
            <a:noFill/>
          </a:ln>
        </p:spPr>
        <p:txBody>
          <a:bodyPr anchorCtr="0" anchor="t" bIns="91425" lIns="91425" spcFirstLastPara="1" rIns="91425" wrap="square" tIns="91425">
            <a:spAutoFit/>
          </a:bodyPr>
          <a:lstStyle/>
          <a:p>
            <a:pPr indent="0" lvl="0" marL="0" rtl="0" algn="l">
              <a:lnSpc>
                <a:spcPct val="141176"/>
              </a:lnSpc>
              <a:spcBef>
                <a:spcPts val="600"/>
              </a:spcBef>
              <a:spcAft>
                <a:spcPts val="0"/>
              </a:spcAft>
              <a:buNone/>
            </a:pPr>
            <a:r>
              <a:rPr b="1" lang="en-US" sz="1800">
                <a:solidFill>
                  <a:srgbClr val="4F4F4F"/>
                </a:solidFill>
                <a:highlight>
                  <a:srgbClr val="FFFFFF"/>
                </a:highlight>
              </a:rPr>
              <a:t>4.</a:t>
            </a:r>
            <a:r>
              <a:rPr b="1" lang="en-US" sz="1800">
                <a:solidFill>
                  <a:srgbClr val="4F4F4F"/>
                </a:solidFill>
                <a:highlight>
                  <a:srgbClr val="FFFFFF"/>
                </a:highlight>
              </a:rPr>
              <a:t>查询最近的数据</a:t>
            </a:r>
            <a:endParaRPr b="1" sz="1800">
              <a:solidFill>
                <a:srgbClr val="4F4F4F"/>
              </a:solidFill>
              <a:highlight>
                <a:srgbClr val="FFFFFF"/>
              </a:highlight>
            </a:endParaRPr>
          </a:p>
          <a:p>
            <a:pPr indent="0" lvl="0" marL="0" rtl="0" algn="just">
              <a:lnSpc>
                <a:spcPct val="185714"/>
              </a:lnSpc>
              <a:spcBef>
                <a:spcPts val="1200"/>
              </a:spcBef>
              <a:spcAft>
                <a:spcPts val="0"/>
              </a:spcAft>
              <a:buNone/>
            </a:pPr>
            <a:r>
              <a:rPr lang="en-US" sz="1200">
                <a:solidFill>
                  <a:srgbClr val="4F4F4F"/>
                </a:solidFill>
                <a:highlight>
                  <a:srgbClr val="FFFFFF"/>
                </a:highlight>
              </a:rPr>
              <a:t>查询用户最新的操作记录或者查询用户某段时间的操作记录，RowKey 设计如下：</a:t>
            </a:r>
            <a:endParaRPr sz="1200">
              <a:solidFill>
                <a:srgbClr val="4F4F4F"/>
              </a:solidFill>
              <a:highlight>
                <a:srgbClr val="FFFFFF"/>
              </a:highlight>
            </a:endParaRPr>
          </a:p>
          <a:p>
            <a:pPr indent="0" lvl="0" marL="0" rtl="0" algn="just">
              <a:lnSpc>
                <a:spcPct val="185714"/>
              </a:lnSpc>
              <a:spcBef>
                <a:spcPts val="1200"/>
              </a:spcBef>
              <a:spcAft>
                <a:spcPts val="0"/>
              </a:spcAft>
              <a:buNone/>
            </a:pPr>
            <a:r>
              <a:rPr b="1" lang="en-US" sz="1200">
                <a:solidFill>
                  <a:srgbClr val="4F4F4F"/>
                </a:solidFill>
                <a:highlight>
                  <a:srgbClr val="FFFFFF"/>
                </a:highlight>
              </a:rPr>
              <a:t>uid + Long.Max_Value - timestamp</a:t>
            </a:r>
            <a:endParaRPr b="1" sz="1200">
              <a:solidFill>
                <a:srgbClr val="4F4F4F"/>
              </a:solidFill>
              <a:highlight>
                <a:srgbClr val="FFFFFF"/>
              </a:highlight>
            </a:endParaRPr>
          </a:p>
          <a:p>
            <a:pPr indent="0" lvl="0" marL="0" rtl="0" algn="just">
              <a:lnSpc>
                <a:spcPct val="185714"/>
              </a:lnSpc>
              <a:spcBef>
                <a:spcPts val="1200"/>
              </a:spcBef>
              <a:spcAft>
                <a:spcPts val="0"/>
              </a:spcAft>
              <a:buNone/>
            </a:pPr>
            <a:r>
              <a:rPr lang="en-US" sz="1200">
                <a:solidFill>
                  <a:srgbClr val="4F4F4F"/>
                </a:solidFill>
                <a:highlight>
                  <a:srgbClr val="FFFFFF"/>
                </a:highlight>
              </a:rPr>
              <a:t>支持的场景</a:t>
            </a:r>
            <a:endParaRPr sz="1200">
              <a:solidFill>
                <a:srgbClr val="4F4F4F"/>
              </a:solidFill>
              <a:highlight>
                <a:srgbClr val="FFFFFF"/>
              </a:highlight>
            </a:endParaRPr>
          </a:p>
          <a:p>
            <a:pPr indent="-304800" lvl="0" marL="762000" rtl="0" algn="l">
              <a:lnSpc>
                <a:spcPct val="115000"/>
              </a:lnSpc>
              <a:spcBef>
                <a:spcPts val="1200"/>
              </a:spcBef>
              <a:spcAft>
                <a:spcPts val="0"/>
              </a:spcAft>
              <a:buClr>
                <a:schemeClr val="dk1"/>
              </a:buClr>
              <a:buSzPts val="1200"/>
              <a:buChar char="●"/>
            </a:pPr>
            <a:r>
              <a:rPr lang="en-US" sz="1200">
                <a:solidFill>
                  <a:schemeClr val="dk1"/>
                </a:solidFill>
                <a:highlight>
                  <a:srgbClr val="FFFFFF"/>
                </a:highlight>
              </a:rPr>
              <a:t>查询用户最新的操作记录</a:t>
            </a:r>
            <a:br>
              <a:rPr lang="en-US" sz="1200">
                <a:solidFill>
                  <a:schemeClr val="dk1"/>
                </a:solidFill>
                <a:highlight>
                  <a:srgbClr val="FFFFFF"/>
                </a:highlight>
              </a:rPr>
            </a:br>
            <a:r>
              <a:rPr lang="en-US" sz="1200">
                <a:solidFill>
                  <a:schemeClr val="dk1"/>
                </a:solidFill>
                <a:highlight>
                  <a:srgbClr val="FFFFFF"/>
                </a:highlight>
              </a:rPr>
              <a:t>Scan [uid] startRow [uid][000000000000] stopRow [uid][Long.Max_Value - timestamp]</a:t>
            </a:r>
            <a:endParaRPr sz="1200">
              <a:solidFill>
                <a:schemeClr val="dk1"/>
              </a:solidFill>
              <a:highlight>
                <a:srgbClr val="FFFFFF"/>
              </a:highlight>
            </a:endParaRPr>
          </a:p>
          <a:p>
            <a:pPr indent="-304800" lvl="0" marL="762000" rtl="0" algn="l">
              <a:lnSpc>
                <a:spcPct val="115000"/>
              </a:lnSpc>
              <a:spcBef>
                <a:spcPts val="0"/>
              </a:spcBef>
              <a:spcAft>
                <a:spcPts val="0"/>
              </a:spcAft>
              <a:buClr>
                <a:schemeClr val="dk1"/>
              </a:buClr>
              <a:buSzPts val="1200"/>
              <a:buChar char="●"/>
            </a:pPr>
            <a:r>
              <a:rPr lang="en-US" sz="1200">
                <a:solidFill>
                  <a:schemeClr val="dk1"/>
                </a:solidFill>
                <a:highlight>
                  <a:srgbClr val="FFFFFF"/>
                </a:highlight>
              </a:rPr>
              <a:t>查询用户某段时间的操作记录</a:t>
            </a:r>
            <a:br>
              <a:rPr lang="en-US" sz="1200">
                <a:solidFill>
                  <a:schemeClr val="dk1"/>
                </a:solidFill>
                <a:highlight>
                  <a:srgbClr val="FFFFFF"/>
                </a:highlight>
              </a:rPr>
            </a:br>
            <a:r>
              <a:rPr lang="en-US" sz="1200">
                <a:solidFill>
                  <a:schemeClr val="dk1"/>
                </a:solidFill>
                <a:highlight>
                  <a:srgbClr val="FFFFFF"/>
                </a:highlight>
              </a:rPr>
              <a:t>Scan [uid] startRow [uid][Long.Max_Value – startTime] stopRow [uid][Long.Max_Value - endTime]</a:t>
            </a:r>
            <a:endParaRPr sz="1200">
              <a:solidFill>
                <a:schemeClr val="dk1"/>
              </a:solidFill>
              <a:highlight>
                <a:srgbClr val="FFFFFF"/>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5"/>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435" name="Google Shape;435;p45"/>
          <p:cNvSpPr txBox="1"/>
          <p:nvPr>
            <p:ph type="title"/>
          </p:nvPr>
        </p:nvSpPr>
        <p:spPr>
          <a:xfrm>
            <a:off x="736600" y="63500"/>
            <a:ext cx="10744500" cy="580500"/>
          </a:xfrm>
          <a:prstGeom prst="rect">
            <a:avLst/>
          </a:prstGeom>
          <a:noFill/>
          <a:ln>
            <a:noFill/>
          </a:ln>
        </p:spPr>
        <p:txBody>
          <a:bodyPr anchorCtr="0" anchor="b" bIns="68550" lIns="68550" spcFirstLastPara="1" rIns="68550" wrap="square" tIns="68550">
            <a:noAutofit/>
          </a:bodyPr>
          <a:lstStyle/>
          <a:p>
            <a:pPr indent="0" lvl="0" marL="0" rtl="0" algn="l">
              <a:spcBef>
                <a:spcPts val="0"/>
              </a:spcBef>
              <a:spcAft>
                <a:spcPts val="0"/>
              </a:spcAft>
              <a:buClr>
                <a:schemeClr val="dk1"/>
              </a:buClr>
              <a:buSzPts val="2400"/>
              <a:buFont typeface="Arial"/>
              <a:buNone/>
            </a:pPr>
            <a:r>
              <a:rPr lang="en-US">
                <a:solidFill>
                  <a:schemeClr val="dk1"/>
                </a:solidFill>
              </a:rPr>
              <a:t>Agenda</a:t>
            </a:r>
            <a:endParaRPr/>
          </a:p>
        </p:txBody>
      </p:sp>
      <p:sp>
        <p:nvSpPr>
          <p:cNvPr id="436" name="Google Shape;436;p45"/>
          <p:cNvSpPr/>
          <p:nvPr/>
        </p:nvSpPr>
        <p:spPr>
          <a:xfrm>
            <a:off x="1724296" y="4048905"/>
            <a:ext cx="5874600" cy="488100"/>
          </a:xfrm>
          <a:prstGeom prst="rect">
            <a:avLst/>
          </a:prstGeom>
          <a:solidFill>
            <a:srgbClr val="EE4D2D"/>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37" name="Google Shape;437;p45"/>
          <p:cNvSpPr txBox="1"/>
          <p:nvPr/>
        </p:nvSpPr>
        <p:spPr>
          <a:xfrm>
            <a:off x="2121955" y="1728069"/>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2800"/>
              <a:buFont typeface="Arial"/>
              <a:buNone/>
            </a:pPr>
            <a:r>
              <a:rPr b="1" i="0" lang="en-US" sz="2800" u="none" cap="none" strike="noStrike">
                <a:solidFill>
                  <a:schemeClr val="dk1"/>
                </a:solidFill>
              </a:rPr>
              <a:t>1</a:t>
            </a:r>
            <a:endParaRPr b="1">
              <a:solidFill>
                <a:schemeClr val="dk1"/>
              </a:solidFill>
            </a:endParaRPr>
          </a:p>
        </p:txBody>
      </p:sp>
      <p:sp>
        <p:nvSpPr>
          <p:cNvPr id="438" name="Google Shape;438;p45"/>
          <p:cNvSpPr txBox="1"/>
          <p:nvPr/>
        </p:nvSpPr>
        <p:spPr>
          <a:xfrm>
            <a:off x="2773356" y="1711971"/>
            <a:ext cx="36765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Arial"/>
              <a:buNone/>
            </a:pPr>
            <a:r>
              <a:rPr lang="en-US" sz="2400">
                <a:solidFill>
                  <a:schemeClr val="dk1"/>
                </a:solidFill>
              </a:rPr>
              <a:t>HBase概述</a:t>
            </a:r>
            <a:endParaRPr>
              <a:solidFill>
                <a:schemeClr val="dk1"/>
              </a:solidFill>
            </a:endParaRPr>
          </a:p>
        </p:txBody>
      </p:sp>
      <p:sp>
        <p:nvSpPr>
          <p:cNvPr id="439" name="Google Shape;439;p45"/>
          <p:cNvSpPr txBox="1"/>
          <p:nvPr/>
        </p:nvSpPr>
        <p:spPr>
          <a:xfrm>
            <a:off x="2121955" y="2155897"/>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2</a:t>
            </a:r>
            <a:endParaRPr/>
          </a:p>
        </p:txBody>
      </p:sp>
      <p:sp>
        <p:nvSpPr>
          <p:cNvPr id="440" name="Google Shape;440;p45"/>
          <p:cNvSpPr txBox="1"/>
          <p:nvPr/>
        </p:nvSpPr>
        <p:spPr>
          <a:xfrm>
            <a:off x="2773356" y="2200052"/>
            <a:ext cx="36765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400"/>
              <a:t>HBase数据模型</a:t>
            </a:r>
            <a:endParaRPr/>
          </a:p>
        </p:txBody>
      </p:sp>
      <p:sp>
        <p:nvSpPr>
          <p:cNvPr id="441" name="Google Shape;441;p45"/>
          <p:cNvSpPr txBox="1"/>
          <p:nvPr/>
        </p:nvSpPr>
        <p:spPr>
          <a:xfrm>
            <a:off x="2121955" y="2659924"/>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3</a:t>
            </a:r>
            <a:endParaRPr/>
          </a:p>
        </p:txBody>
      </p:sp>
      <p:sp>
        <p:nvSpPr>
          <p:cNvPr id="442" name="Google Shape;442;p45"/>
          <p:cNvSpPr txBox="1"/>
          <p:nvPr/>
        </p:nvSpPr>
        <p:spPr>
          <a:xfrm>
            <a:off x="2773357" y="2666162"/>
            <a:ext cx="47799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400"/>
              <a:t>HBase实现原理</a:t>
            </a:r>
            <a:endParaRPr/>
          </a:p>
        </p:txBody>
      </p:sp>
      <p:sp>
        <p:nvSpPr>
          <p:cNvPr id="443" name="Google Shape;443;p45"/>
          <p:cNvSpPr txBox="1"/>
          <p:nvPr/>
        </p:nvSpPr>
        <p:spPr>
          <a:xfrm>
            <a:off x="2121955" y="3163951"/>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4</a:t>
            </a:r>
            <a:endParaRPr/>
          </a:p>
        </p:txBody>
      </p:sp>
      <p:sp>
        <p:nvSpPr>
          <p:cNvPr id="444" name="Google Shape;444;p45"/>
          <p:cNvSpPr txBox="1"/>
          <p:nvPr/>
        </p:nvSpPr>
        <p:spPr>
          <a:xfrm>
            <a:off x="2773355" y="3154242"/>
            <a:ext cx="44016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400"/>
              <a:t>HBase运行机制</a:t>
            </a:r>
            <a:endParaRPr/>
          </a:p>
        </p:txBody>
      </p:sp>
      <p:sp>
        <p:nvSpPr>
          <p:cNvPr id="445" name="Google Shape;445;p45"/>
          <p:cNvSpPr txBox="1"/>
          <p:nvPr>
            <p:ph idx="12" type="sldNum"/>
          </p:nvPr>
        </p:nvSpPr>
        <p:spPr>
          <a:xfrm>
            <a:off x="11579776" y="6406775"/>
            <a:ext cx="4152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446" name="Google Shape;446;p45"/>
          <p:cNvSpPr txBox="1"/>
          <p:nvPr/>
        </p:nvSpPr>
        <p:spPr>
          <a:xfrm>
            <a:off x="2121955" y="3621151"/>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lang="en-US" sz="2800"/>
              <a:t>5</a:t>
            </a:r>
            <a:endParaRPr/>
          </a:p>
        </p:txBody>
      </p:sp>
      <p:sp>
        <p:nvSpPr>
          <p:cNvPr id="447" name="Google Shape;447;p45"/>
          <p:cNvSpPr txBox="1"/>
          <p:nvPr/>
        </p:nvSpPr>
        <p:spPr>
          <a:xfrm>
            <a:off x="2773355" y="3611442"/>
            <a:ext cx="4401600" cy="4371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dk1"/>
              </a:buClr>
              <a:buSzPts val="2400"/>
              <a:buFont typeface="Arial"/>
              <a:buNone/>
            </a:pPr>
            <a:r>
              <a:rPr lang="en-US" sz="2400">
                <a:solidFill>
                  <a:schemeClr val="dk1"/>
                </a:solidFill>
              </a:rPr>
              <a:t>HBase RowKey与索引设计</a:t>
            </a:r>
            <a:endParaRPr sz="2400">
              <a:solidFill>
                <a:schemeClr val="dk1"/>
              </a:solidFill>
            </a:endParaRPr>
          </a:p>
          <a:p>
            <a:pPr indent="0" lvl="0" marL="0" marR="0" rtl="0" algn="l">
              <a:lnSpc>
                <a:spcPct val="100000"/>
              </a:lnSpc>
              <a:spcBef>
                <a:spcPts val="0"/>
              </a:spcBef>
              <a:spcAft>
                <a:spcPts val="0"/>
              </a:spcAft>
              <a:buClr>
                <a:srgbClr val="000000"/>
              </a:buClr>
              <a:buSzPts val="2400"/>
              <a:buFont typeface="Arial"/>
              <a:buNone/>
            </a:pPr>
            <a:r>
              <a:t/>
            </a:r>
            <a:endParaRPr sz="2400"/>
          </a:p>
        </p:txBody>
      </p:sp>
      <p:sp>
        <p:nvSpPr>
          <p:cNvPr id="448" name="Google Shape;448;p45"/>
          <p:cNvSpPr txBox="1"/>
          <p:nvPr/>
        </p:nvSpPr>
        <p:spPr>
          <a:xfrm>
            <a:off x="2121955" y="4078351"/>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lt1"/>
                </a:solidFill>
              </a:rPr>
              <a:t>6</a:t>
            </a:r>
            <a:endParaRPr>
              <a:solidFill>
                <a:schemeClr val="lt1"/>
              </a:solidFill>
            </a:endParaRPr>
          </a:p>
        </p:txBody>
      </p:sp>
      <p:sp>
        <p:nvSpPr>
          <p:cNvPr id="449" name="Google Shape;449;p45"/>
          <p:cNvSpPr txBox="1"/>
          <p:nvPr/>
        </p:nvSpPr>
        <p:spPr>
          <a:xfrm>
            <a:off x="2773355" y="4068642"/>
            <a:ext cx="44016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最佳实践</a:t>
            </a:r>
            <a:endParaRPr b="1"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6"/>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455" name="Google Shape;455;p46"/>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在</a:t>
            </a:r>
            <a:r>
              <a:rPr lang="en-US"/>
              <a:t>HBase之上构建SQL引擎</a:t>
            </a:r>
            <a:endParaRPr/>
          </a:p>
        </p:txBody>
      </p:sp>
      <p:sp>
        <p:nvSpPr>
          <p:cNvPr id="456" name="Google Shape;456;p46"/>
          <p:cNvSpPr txBox="1"/>
          <p:nvPr>
            <p:ph idx="12" type="sldNum"/>
          </p:nvPr>
        </p:nvSpPr>
        <p:spPr>
          <a:xfrm>
            <a:off x="11481101" y="6406775"/>
            <a:ext cx="5139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457" name="Google Shape;457;p46"/>
          <p:cNvSpPr txBox="1"/>
          <p:nvPr/>
        </p:nvSpPr>
        <p:spPr>
          <a:xfrm>
            <a:off x="735875" y="991400"/>
            <a:ext cx="11171100" cy="144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dk1"/>
                </a:solidFill>
              </a:rPr>
              <a:t>NoSQL区别于关系型数据库的一点就是NoSQL不使用SQL作为查询语言，至于为何在NoSQL数据存储HBase上提供SQL接口，有如下原因：</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800">
                <a:solidFill>
                  <a:schemeClr val="dk1"/>
                </a:solidFill>
              </a:rPr>
              <a:t>　　1.</a:t>
            </a:r>
            <a:r>
              <a:rPr b="1" lang="en-US" sz="1800">
                <a:solidFill>
                  <a:schemeClr val="dk1"/>
                </a:solidFill>
              </a:rPr>
              <a:t>易使用</a:t>
            </a:r>
            <a:r>
              <a:rPr lang="en-US" sz="1800">
                <a:solidFill>
                  <a:schemeClr val="dk1"/>
                </a:solidFill>
              </a:rPr>
              <a:t>。使用诸如SQL这样易于理解的语言，使人们能够更加轻松地使用HBase。</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　　2.</a:t>
            </a:r>
            <a:r>
              <a:rPr b="1" lang="en-US" sz="1800">
                <a:solidFill>
                  <a:schemeClr val="dk1"/>
                </a:solidFill>
              </a:rPr>
              <a:t>减少编码</a:t>
            </a:r>
            <a:r>
              <a:rPr lang="en-US" sz="1800">
                <a:solidFill>
                  <a:schemeClr val="dk1"/>
                </a:solidFill>
              </a:rPr>
              <a:t>。使用诸如SQL这样更高层次的语言来编写，减少了编写的代码量。　</a:t>
            </a:r>
            <a:r>
              <a:rPr lang="en-US" sz="2000">
                <a:solidFill>
                  <a:schemeClr val="dk1"/>
                </a:solidFill>
              </a:rPr>
              <a:t>　</a:t>
            </a:r>
            <a:endParaRPr sz="1800">
              <a:solidFill>
                <a:schemeClr val="dk1"/>
              </a:solidFill>
            </a:endParaRPr>
          </a:p>
        </p:txBody>
      </p:sp>
      <p:sp>
        <p:nvSpPr>
          <p:cNvPr id="458" name="Google Shape;458;p46"/>
          <p:cNvSpPr txBox="1"/>
          <p:nvPr/>
        </p:nvSpPr>
        <p:spPr>
          <a:xfrm>
            <a:off x="735875" y="2820200"/>
            <a:ext cx="111711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sz="1800">
                <a:solidFill>
                  <a:schemeClr val="dk1"/>
                </a:solidFill>
              </a:rPr>
              <a:t>方案：</a:t>
            </a:r>
            <a:endParaRPr b="1"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US" sz="1800">
                <a:solidFill>
                  <a:schemeClr val="dk1"/>
                </a:solidFill>
              </a:rPr>
              <a:t>Hive整合HBase</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US" sz="1800">
                <a:solidFill>
                  <a:schemeClr val="dk1"/>
                </a:solidFill>
              </a:rPr>
              <a:t>Phoenix</a:t>
            </a:r>
            <a:endParaRPr sz="18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7"/>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464" name="Google Shape;464;p47"/>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在HBase之上构建SQL引擎</a:t>
            </a:r>
            <a:endParaRPr/>
          </a:p>
        </p:txBody>
      </p:sp>
      <p:sp>
        <p:nvSpPr>
          <p:cNvPr id="465" name="Google Shape;465;p47"/>
          <p:cNvSpPr txBox="1"/>
          <p:nvPr>
            <p:ph idx="12" type="sldNum"/>
          </p:nvPr>
        </p:nvSpPr>
        <p:spPr>
          <a:xfrm>
            <a:off x="11481101" y="6406775"/>
            <a:ext cx="5139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466" name="Google Shape;466;p47"/>
          <p:cNvSpPr txBox="1"/>
          <p:nvPr/>
        </p:nvSpPr>
        <p:spPr>
          <a:xfrm>
            <a:off x="735875" y="991400"/>
            <a:ext cx="11171100" cy="279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000">
                <a:solidFill>
                  <a:schemeClr val="dk1"/>
                </a:solidFill>
              </a:rPr>
              <a:t> </a:t>
            </a:r>
            <a:r>
              <a:rPr b="1" lang="en-US" sz="2000">
                <a:solidFill>
                  <a:schemeClr val="dk1"/>
                </a:solidFill>
              </a:rPr>
              <a:t>      </a:t>
            </a:r>
            <a:r>
              <a:rPr b="1" lang="en-US" sz="2000">
                <a:solidFill>
                  <a:schemeClr val="dk1"/>
                </a:solidFill>
              </a:rPr>
              <a:t>1.Hive整合HBase</a:t>
            </a:r>
            <a:endParaRPr b="1" sz="2000">
              <a:solidFill>
                <a:schemeClr val="dk1"/>
              </a:solidFill>
            </a:endParaRPr>
          </a:p>
          <a:p>
            <a:pPr indent="0" lvl="0" marL="0" rtl="0" algn="l">
              <a:lnSpc>
                <a:spcPct val="115000"/>
              </a:lnSpc>
              <a:spcBef>
                <a:spcPts val="0"/>
              </a:spcBef>
              <a:spcAft>
                <a:spcPts val="0"/>
              </a:spcAft>
              <a:buNone/>
            </a:pPr>
            <a:r>
              <a:rPr lang="en-US" sz="1800">
                <a:solidFill>
                  <a:schemeClr val="dk1"/>
                </a:solidFill>
              </a:rPr>
              <a:t>　　Hive与HBase的整合功能从Hive0.6.0版本已经开始出现，利用两者对外的API接口互相通信，通信主要依靠hive_hbase-handler.jar工具包(Hive Storage Handlers)。由于HBase有一次比较大的版本变动，所以并不是每个版本的Hive都能和现有的HBase版本进行整合，所以在使用过程中特别注意的就是两者版本的一致性。</a:t>
            </a:r>
            <a:endParaRPr sz="1800">
              <a:solidFill>
                <a:schemeClr val="dk1"/>
              </a:solidFill>
            </a:endParaRPr>
          </a:p>
          <a:p>
            <a:pPr indent="0" lvl="0" marL="0" rtl="0" algn="l">
              <a:lnSpc>
                <a:spcPct val="115000"/>
              </a:lnSpc>
              <a:spcBef>
                <a:spcPts val="0"/>
              </a:spcBef>
              <a:spcAft>
                <a:spcPts val="0"/>
              </a:spcAft>
              <a:buNone/>
            </a:pPr>
            <a:r>
              <a:rPr lang="en-US" sz="2000">
                <a:solidFill>
                  <a:schemeClr val="dk1"/>
                </a:solidFill>
              </a:rPr>
              <a:t>　　</a:t>
            </a:r>
            <a:r>
              <a:rPr b="1" lang="en-US" sz="2000">
                <a:solidFill>
                  <a:schemeClr val="dk1"/>
                </a:solidFill>
              </a:rPr>
              <a:t>2.Phoenix</a:t>
            </a:r>
            <a:endParaRPr b="1" sz="2000">
              <a:solidFill>
                <a:schemeClr val="dk1"/>
              </a:solidFill>
            </a:endParaRPr>
          </a:p>
          <a:p>
            <a:pPr indent="0" lvl="0" marL="0" rtl="0" algn="l">
              <a:lnSpc>
                <a:spcPct val="115000"/>
              </a:lnSpc>
              <a:spcBef>
                <a:spcPts val="0"/>
              </a:spcBef>
              <a:spcAft>
                <a:spcPts val="0"/>
              </a:spcAft>
              <a:buNone/>
            </a:pPr>
            <a:r>
              <a:rPr lang="en-US" sz="1800">
                <a:solidFill>
                  <a:schemeClr val="dk1"/>
                </a:solidFill>
              </a:rPr>
              <a:t>　　Phoenix由Salesforce.com开源，是构建在Apache HBase之上的一个SQL中间层，可以让开发者在HBase上执行SQL查询。　</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　</a:t>
            </a:r>
            <a:r>
              <a:rPr lang="en-US" sz="2000">
                <a:solidFill>
                  <a:schemeClr val="dk1"/>
                </a:solidFill>
              </a:rPr>
              <a:t>　</a:t>
            </a:r>
            <a:endParaRPr sz="18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8"/>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472" name="Google Shape;472;p48"/>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构建</a:t>
            </a:r>
            <a:r>
              <a:rPr lang="en-US"/>
              <a:t>HBase</a:t>
            </a:r>
            <a:r>
              <a:rPr lang="en-US"/>
              <a:t>二级索引</a:t>
            </a:r>
            <a:endParaRPr/>
          </a:p>
        </p:txBody>
      </p:sp>
      <p:sp>
        <p:nvSpPr>
          <p:cNvPr id="473" name="Google Shape;473;p48"/>
          <p:cNvSpPr txBox="1"/>
          <p:nvPr>
            <p:ph idx="12" type="sldNum"/>
          </p:nvPr>
        </p:nvSpPr>
        <p:spPr>
          <a:xfrm>
            <a:off x="11481101" y="6406775"/>
            <a:ext cx="5139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474" name="Google Shape;474;p48"/>
          <p:cNvSpPr txBox="1"/>
          <p:nvPr/>
        </p:nvSpPr>
        <p:spPr>
          <a:xfrm>
            <a:off x="735875" y="991400"/>
            <a:ext cx="11171100" cy="208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chemeClr val="dk1"/>
                </a:solidFill>
              </a:rPr>
              <a:t>HBase只有一个针对行健的索引</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访问HBase表中的行，只有三种方式：</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通过单个行健访问</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通过一个行健的区间来访问</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全表扫描</a:t>
            </a:r>
            <a:r>
              <a:rPr lang="en-US" sz="1800">
                <a:solidFill>
                  <a:schemeClr val="dk1"/>
                </a:solidFill>
              </a:rPr>
              <a:t>　</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　</a:t>
            </a:r>
            <a:r>
              <a:rPr lang="en-US" sz="2000">
                <a:solidFill>
                  <a:schemeClr val="dk1"/>
                </a:solidFill>
              </a:rPr>
              <a:t>　</a:t>
            </a:r>
            <a:endParaRPr sz="1800">
              <a:solidFill>
                <a:schemeClr val="dk1"/>
              </a:solidFill>
            </a:endParaRPr>
          </a:p>
        </p:txBody>
      </p:sp>
      <p:sp>
        <p:nvSpPr>
          <p:cNvPr id="475" name="Google Shape;475;p48"/>
          <p:cNvSpPr txBox="1"/>
          <p:nvPr/>
        </p:nvSpPr>
        <p:spPr>
          <a:xfrm>
            <a:off x="735875" y="3048800"/>
            <a:ext cx="11171100" cy="144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chemeClr val="dk1"/>
                </a:solidFill>
              </a:rPr>
              <a:t>使用其他产品为HBase行健提供索引功能：</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HBase+Redis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HBase+ES</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　</a:t>
            </a:r>
            <a:r>
              <a:rPr lang="en-US" sz="2000">
                <a:solidFill>
                  <a:schemeClr val="dk1"/>
                </a:solidFill>
              </a:rPr>
              <a:t>　</a:t>
            </a:r>
            <a:endParaRPr sz="1800">
              <a:solidFill>
                <a:schemeClr val="dk1"/>
              </a:solidFill>
            </a:endParaRPr>
          </a:p>
        </p:txBody>
      </p:sp>
      <p:sp>
        <p:nvSpPr>
          <p:cNvPr id="476" name="Google Shape;476;p48"/>
          <p:cNvSpPr txBox="1"/>
          <p:nvPr/>
        </p:nvSpPr>
        <p:spPr>
          <a:xfrm>
            <a:off x="706125" y="4200650"/>
            <a:ext cx="7920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chemeClr val="dk1"/>
                </a:solidFill>
              </a:rPr>
              <a:t>原理：采用HBase0.92版本之后引入的Coprocessor特性</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3"/>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103" name="Google Shape;103;p13"/>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HBase简介</a:t>
            </a:r>
            <a:endParaRPr/>
          </a:p>
        </p:txBody>
      </p:sp>
      <p:sp>
        <p:nvSpPr>
          <p:cNvPr id="104" name="Google Shape;104;p13"/>
          <p:cNvSpPr txBox="1"/>
          <p:nvPr>
            <p:ph idx="12" type="sldNum"/>
          </p:nvPr>
        </p:nvSpPr>
        <p:spPr>
          <a:xfrm>
            <a:off x="11805974" y="6406785"/>
            <a:ext cx="1890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105" name="Google Shape;105;p13"/>
          <p:cNvSpPr txBox="1"/>
          <p:nvPr/>
        </p:nvSpPr>
        <p:spPr>
          <a:xfrm>
            <a:off x="735875" y="991400"/>
            <a:ext cx="11171100" cy="400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000">
                <a:solidFill>
                  <a:srgbClr val="FF0000"/>
                </a:solidFill>
              </a:rPr>
              <a:t>关系数据库已经流行很多年，并且Hadoop已经有了HDFS和MapReduce，为什么需要HBase?</a:t>
            </a:r>
            <a:endParaRPr b="1" sz="2000">
              <a:solidFill>
                <a:srgbClr val="FF0000"/>
              </a:solidFill>
            </a:endParaRPr>
          </a:p>
          <a:p>
            <a:pPr indent="0" lvl="0" marL="0" rtl="0" algn="l">
              <a:lnSpc>
                <a:spcPct val="115000"/>
              </a:lnSpc>
              <a:spcBef>
                <a:spcPts val="0"/>
              </a:spcBef>
              <a:spcAft>
                <a:spcPts val="0"/>
              </a:spcAft>
              <a:buNone/>
            </a:pPr>
            <a:r>
              <a:t/>
            </a:r>
            <a:endParaRPr sz="1800">
              <a:solidFill>
                <a:srgbClr val="FF0000"/>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Hadoop可以很好地解决大规模数据的离线批量处理问题，但是，受限于Hadoop MapReduce编程框架的高延迟数据处理机制，使得Hadoop无法满足大规模数据实时处理应用的需求</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HDFS面向批量访问模式，不是随机访问模式</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传统的通用关系型数据库无法应对在数据规模剧增时导致的系统扩展性和性能问题（分库分表也不能很好解决）</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传统关系数据库在数据结构变化时一般需要停机维护；空列浪费存储空间</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因此，业界出现了一类面向半结构化数据存储和处理的高可扩展、低写入/查询延迟的系统，例如，键值数据库、文档数据库和列族数据库（如BigTable和HBase等）</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HBase已经成功应用于互联网服务领域和传统行业的众多在线式数据分析处理系统中</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9"/>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482" name="Google Shape;482;p49"/>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构建HBase二级索引</a:t>
            </a:r>
            <a:endParaRPr/>
          </a:p>
        </p:txBody>
      </p:sp>
      <p:sp>
        <p:nvSpPr>
          <p:cNvPr id="483" name="Google Shape;483;p49"/>
          <p:cNvSpPr txBox="1"/>
          <p:nvPr>
            <p:ph idx="12" type="sldNum"/>
          </p:nvPr>
        </p:nvSpPr>
        <p:spPr>
          <a:xfrm>
            <a:off x="11481101" y="6406775"/>
            <a:ext cx="5139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484" name="Google Shape;484;p49"/>
          <p:cNvSpPr txBox="1"/>
          <p:nvPr/>
        </p:nvSpPr>
        <p:spPr>
          <a:xfrm>
            <a:off x="735875" y="991400"/>
            <a:ext cx="11171100" cy="176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solidFill>
                  <a:schemeClr val="dk1"/>
                </a:solidFill>
              </a:rPr>
              <a:t>Coprocessor构建二级索引</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Coprocessor提供了两个实现：endpoint和observer，endpoint相当于关系型数据库的存储过程，而observer则相当于触发器</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observer允许我们在记录put前后做一些处理，因此，而我们可以在插入数据时同步写入索引表</a:t>
            </a:r>
            <a:r>
              <a:rPr lang="en-US" sz="1800">
                <a:solidFill>
                  <a:schemeClr val="dk1"/>
                </a:solidFill>
              </a:rPr>
              <a:t>　</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　</a:t>
            </a:r>
            <a:r>
              <a:rPr lang="en-US" sz="2000">
                <a:solidFill>
                  <a:schemeClr val="dk1"/>
                </a:solidFill>
              </a:rPr>
              <a:t>　</a:t>
            </a:r>
            <a:endParaRPr sz="1800">
              <a:solidFill>
                <a:schemeClr val="dk1"/>
              </a:solidFill>
            </a:endParaRPr>
          </a:p>
        </p:txBody>
      </p:sp>
      <p:sp>
        <p:nvSpPr>
          <p:cNvPr id="485" name="Google Shape;485;p49"/>
          <p:cNvSpPr txBox="1"/>
          <p:nvPr/>
        </p:nvSpPr>
        <p:spPr>
          <a:xfrm>
            <a:off x="735875" y="2820200"/>
            <a:ext cx="55908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sz="1800">
                <a:solidFill>
                  <a:schemeClr val="dk1"/>
                </a:solidFill>
              </a:rPr>
              <a:t>优点：</a:t>
            </a:r>
            <a:endParaRPr b="1" sz="1800">
              <a:solidFill>
                <a:schemeClr val="dk1"/>
              </a:solidFill>
            </a:endParaRPr>
          </a:p>
          <a:p>
            <a:pPr indent="0" lvl="0" marL="0" rtl="0" algn="l">
              <a:lnSpc>
                <a:spcPct val="115000"/>
              </a:lnSpc>
              <a:spcBef>
                <a:spcPts val="0"/>
              </a:spcBef>
              <a:spcAft>
                <a:spcPts val="0"/>
              </a:spcAft>
              <a:buNone/>
            </a:pPr>
            <a:r>
              <a:rPr lang="en-US" sz="1800">
                <a:solidFill>
                  <a:schemeClr val="dk1"/>
                </a:solidFill>
              </a:rPr>
              <a:t>非侵入性：引擎构建在HBase之上，既没有对HBase进行任何改动，也不需要上层应用做任何妥协</a:t>
            </a:r>
            <a:endParaRPr sz="1800">
              <a:solidFill>
                <a:schemeClr val="dk1"/>
              </a:solidFill>
            </a:endParaRPr>
          </a:p>
        </p:txBody>
      </p:sp>
      <p:sp>
        <p:nvSpPr>
          <p:cNvPr id="486" name="Google Shape;486;p49"/>
          <p:cNvSpPr txBox="1"/>
          <p:nvPr/>
        </p:nvSpPr>
        <p:spPr>
          <a:xfrm>
            <a:off x="706125" y="4276850"/>
            <a:ext cx="53751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solidFill>
                  <a:schemeClr val="dk1"/>
                </a:solidFill>
              </a:rPr>
              <a:t>缺点：</a:t>
            </a:r>
            <a:endParaRPr b="1" sz="1800">
              <a:solidFill>
                <a:schemeClr val="dk1"/>
              </a:solidFill>
            </a:endParaRPr>
          </a:p>
          <a:p>
            <a:pPr indent="0" lvl="0" marL="0" rtl="0" algn="l">
              <a:lnSpc>
                <a:spcPct val="115000"/>
              </a:lnSpc>
              <a:spcBef>
                <a:spcPts val="0"/>
              </a:spcBef>
              <a:spcAft>
                <a:spcPts val="0"/>
              </a:spcAft>
              <a:buNone/>
            </a:pPr>
            <a:r>
              <a:rPr lang="en-US" sz="1800">
                <a:solidFill>
                  <a:schemeClr val="dk1"/>
                </a:solidFill>
              </a:rPr>
              <a:t>每插入一条数据需要向索引表插入数据，即耗时是双倍的，对HBase的集群的压力也是双倍的</a:t>
            </a:r>
            <a:endParaRPr sz="1800">
              <a:solidFill>
                <a:schemeClr val="dk1"/>
              </a:solidFill>
            </a:endParaRPr>
          </a:p>
        </p:txBody>
      </p:sp>
      <p:pic>
        <p:nvPicPr>
          <p:cNvPr id="487" name="Google Shape;487;p49"/>
          <p:cNvPicPr preferRelativeResize="0"/>
          <p:nvPr/>
        </p:nvPicPr>
        <p:blipFill>
          <a:blip r:embed="rId3">
            <a:alphaModFix/>
          </a:blip>
          <a:stretch>
            <a:fillRect/>
          </a:stretch>
        </p:blipFill>
        <p:spPr>
          <a:xfrm>
            <a:off x="6479075" y="2910800"/>
            <a:ext cx="5266629" cy="334358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0"/>
          <p:cNvSpPr txBox="1"/>
          <p:nvPr>
            <p:ph type="title"/>
          </p:nvPr>
        </p:nvSpPr>
        <p:spPr>
          <a:xfrm>
            <a:off x="736600" y="76200"/>
            <a:ext cx="10744500" cy="580500"/>
          </a:xfrm>
          <a:prstGeom prst="rect">
            <a:avLst/>
          </a:prstGeom>
        </p:spPr>
        <p:txBody>
          <a:bodyPr anchorCtr="0" anchor="b" bIns="68550" lIns="68550" spcFirstLastPara="1" rIns="68550" wrap="square" tIns="68550">
            <a:noAutofit/>
          </a:bodyPr>
          <a:lstStyle/>
          <a:p>
            <a:pPr indent="0" lvl="0" marL="0" rtl="0" algn="l">
              <a:spcBef>
                <a:spcPts val="0"/>
              </a:spcBef>
              <a:spcAft>
                <a:spcPts val="0"/>
              </a:spcAft>
              <a:buNone/>
            </a:pPr>
            <a:r>
              <a:rPr lang="en-US"/>
              <a:t>适用场景</a:t>
            </a:r>
            <a:endParaRPr/>
          </a:p>
        </p:txBody>
      </p:sp>
      <p:sp>
        <p:nvSpPr>
          <p:cNvPr id="493" name="Google Shape;493;p50"/>
          <p:cNvSpPr txBox="1"/>
          <p:nvPr>
            <p:ph idx="12" type="sldNum"/>
          </p:nvPr>
        </p:nvSpPr>
        <p:spPr>
          <a:xfrm>
            <a:off x="11721216" y="6406785"/>
            <a:ext cx="273600" cy="2643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494" name="Google Shape;494;p50"/>
          <p:cNvSpPr txBox="1"/>
          <p:nvPr/>
        </p:nvSpPr>
        <p:spPr>
          <a:xfrm>
            <a:off x="736600" y="1060575"/>
            <a:ext cx="11045700" cy="283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800"/>
              <a:t>1. 写密集型应用，每天写入量巨大，而相对读数量较小的应用，比如IM的历史消息，游戏的日志等等</a:t>
            </a:r>
            <a:endParaRPr sz="1800"/>
          </a:p>
          <a:p>
            <a:pPr indent="0" lvl="0" marL="0" rtl="0" algn="l">
              <a:lnSpc>
                <a:spcPct val="115000"/>
              </a:lnSpc>
              <a:spcBef>
                <a:spcPts val="1200"/>
              </a:spcBef>
              <a:spcAft>
                <a:spcPts val="0"/>
              </a:spcAft>
              <a:buNone/>
            </a:pPr>
            <a:r>
              <a:rPr lang="en-US" sz="1800"/>
              <a:t>2. 不需要复杂查询条件来查询数据的应用，HBase只支持基于rowkey的查询，对于HBase来说，单条记录或者小范围的查询是可以接受的，大范围的查询由于分布式的原因，可能在性能上有点影响，而对于像SQL的join等查询，HBase无法支持。</a:t>
            </a:r>
            <a:endParaRPr sz="1800"/>
          </a:p>
          <a:p>
            <a:pPr indent="0" lvl="0" marL="0" rtl="0" algn="l">
              <a:lnSpc>
                <a:spcPct val="115000"/>
              </a:lnSpc>
              <a:spcBef>
                <a:spcPts val="1200"/>
              </a:spcBef>
              <a:spcAft>
                <a:spcPts val="0"/>
              </a:spcAft>
              <a:buNone/>
            </a:pPr>
            <a:r>
              <a:rPr lang="en-US" sz="1800"/>
              <a:t>3. 对性能和可靠性要求非常高的应用，由于HBase本身没有单点故障，可用性非常高。</a:t>
            </a:r>
            <a:endParaRPr sz="1800"/>
          </a:p>
          <a:p>
            <a:pPr indent="0" lvl="0" marL="0" rtl="0" algn="l">
              <a:lnSpc>
                <a:spcPct val="115000"/>
              </a:lnSpc>
              <a:spcBef>
                <a:spcPts val="1200"/>
              </a:spcBef>
              <a:spcAft>
                <a:spcPts val="1200"/>
              </a:spcAft>
              <a:buNone/>
            </a:pPr>
            <a:r>
              <a:rPr lang="en-US" sz="1800"/>
              <a:t>数据量较大，而且增长量无法预估的应用，HBase支持在线扩展，即使在一段时间内数据量呈井喷式增长，也可以通过HBase横向扩展来满足功能。</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1"/>
          <p:cNvSpPr txBox="1"/>
          <p:nvPr>
            <p:ph type="title"/>
          </p:nvPr>
        </p:nvSpPr>
        <p:spPr>
          <a:xfrm>
            <a:off x="736600" y="76200"/>
            <a:ext cx="10744500" cy="580500"/>
          </a:xfrm>
          <a:prstGeom prst="rect">
            <a:avLst/>
          </a:prstGeom>
        </p:spPr>
        <p:txBody>
          <a:bodyPr anchorCtr="0" anchor="b" bIns="68550" lIns="68550" spcFirstLastPara="1" rIns="68550" wrap="square" tIns="68550">
            <a:noAutofit/>
          </a:bodyPr>
          <a:lstStyle/>
          <a:p>
            <a:pPr indent="0" lvl="0" marL="0" rtl="0" algn="l">
              <a:spcBef>
                <a:spcPts val="0"/>
              </a:spcBef>
              <a:spcAft>
                <a:spcPts val="0"/>
              </a:spcAft>
              <a:buNone/>
            </a:pPr>
            <a:r>
              <a:rPr lang="en-US"/>
              <a:t>HBase案例</a:t>
            </a:r>
            <a:endParaRPr/>
          </a:p>
        </p:txBody>
      </p:sp>
      <p:sp>
        <p:nvSpPr>
          <p:cNvPr id="500" name="Google Shape;500;p51"/>
          <p:cNvSpPr txBox="1"/>
          <p:nvPr>
            <p:ph idx="12" type="sldNum"/>
          </p:nvPr>
        </p:nvSpPr>
        <p:spPr>
          <a:xfrm>
            <a:off x="11721216" y="6406785"/>
            <a:ext cx="273600" cy="2643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501" name="Google Shape;501;p51"/>
          <p:cNvSpPr txBox="1"/>
          <p:nvPr/>
        </p:nvSpPr>
        <p:spPr>
          <a:xfrm>
            <a:off x="688625" y="1029300"/>
            <a:ext cx="11121900" cy="104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a:solidFill>
                  <a:schemeClr val="dk1"/>
                </a:solidFill>
              </a:rPr>
              <a:t>小米</a:t>
            </a:r>
            <a:endParaRPr>
              <a:solidFill>
                <a:schemeClr val="dk1"/>
              </a:solidFill>
            </a:endParaRPr>
          </a:p>
          <a:p>
            <a:pPr indent="0" lvl="0" marL="0" rtl="0" algn="l">
              <a:lnSpc>
                <a:spcPct val="115000"/>
              </a:lnSpc>
              <a:spcBef>
                <a:spcPts val="1200"/>
              </a:spcBef>
              <a:spcAft>
                <a:spcPts val="1200"/>
              </a:spcAft>
              <a:buNone/>
            </a:pPr>
            <a:r>
              <a:rPr lang="en-US">
                <a:solidFill>
                  <a:schemeClr val="dk1"/>
                </a:solidFill>
              </a:rPr>
              <a:t>10+在线HBase集群，好几百台服务器，米聊历史数据，消息push系统等多个重要应用系统都建立在HBase基础之上。https://pdfslide.net/documents/hbase--56873c12b42ef.html</a:t>
            </a:r>
            <a:endParaRPr>
              <a:solidFill>
                <a:schemeClr val="dk1"/>
              </a:solidFill>
            </a:endParaRPr>
          </a:p>
        </p:txBody>
      </p:sp>
      <p:pic>
        <p:nvPicPr>
          <p:cNvPr id="502" name="Google Shape;502;p51"/>
          <p:cNvPicPr preferRelativeResize="0"/>
          <p:nvPr/>
        </p:nvPicPr>
        <p:blipFill>
          <a:blip r:embed="rId3">
            <a:alphaModFix/>
          </a:blip>
          <a:stretch>
            <a:fillRect/>
          </a:stretch>
        </p:blipFill>
        <p:spPr>
          <a:xfrm>
            <a:off x="822150" y="2488650"/>
            <a:ext cx="5057775" cy="3438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2"/>
          <p:cNvSpPr txBox="1"/>
          <p:nvPr>
            <p:ph type="title"/>
          </p:nvPr>
        </p:nvSpPr>
        <p:spPr>
          <a:xfrm>
            <a:off x="736600" y="76200"/>
            <a:ext cx="10744500" cy="580500"/>
          </a:xfrm>
          <a:prstGeom prst="rect">
            <a:avLst/>
          </a:prstGeom>
        </p:spPr>
        <p:txBody>
          <a:bodyPr anchorCtr="0" anchor="b" bIns="68550" lIns="68550" spcFirstLastPara="1" rIns="68550" wrap="square" tIns="68550">
            <a:noAutofit/>
          </a:bodyPr>
          <a:lstStyle/>
          <a:p>
            <a:pPr indent="0" lvl="0" marL="0" rtl="0" algn="l">
              <a:spcBef>
                <a:spcPts val="0"/>
              </a:spcBef>
              <a:spcAft>
                <a:spcPts val="0"/>
              </a:spcAft>
              <a:buNone/>
            </a:pPr>
            <a:r>
              <a:rPr lang="en-US">
                <a:solidFill>
                  <a:schemeClr val="dk1"/>
                </a:solidFill>
              </a:rPr>
              <a:t>HBase案例</a:t>
            </a:r>
            <a:endParaRPr/>
          </a:p>
        </p:txBody>
      </p:sp>
      <p:sp>
        <p:nvSpPr>
          <p:cNvPr id="508" name="Google Shape;508;p52"/>
          <p:cNvSpPr txBox="1"/>
          <p:nvPr>
            <p:ph idx="12" type="sldNum"/>
          </p:nvPr>
        </p:nvSpPr>
        <p:spPr>
          <a:xfrm>
            <a:off x="11721216" y="6406785"/>
            <a:ext cx="273600" cy="2643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509" name="Google Shape;509;p52"/>
          <p:cNvSpPr txBox="1"/>
          <p:nvPr/>
        </p:nvSpPr>
        <p:spPr>
          <a:xfrm>
            <a:off x="745225" y="1056525"/>
            <a:ext cx="11046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网易</a:t>
            </a:r>
            <a:endParaRPr/>
          </a:p>
          <a:p>
            <a:pPr indent="0" lvl="0" marL="0" rtl="0" algn="l">
              <a:spcBef>
                <a:spcPts val="0"/>
              </a:spcBef>
              <a:spcAft>
                <a:spcPts val="0"/>
              </a:spcAft>
              <a:buNone/>
            </a:pPr>
            <a:r>
              <a:rPr lang="en-US">
                <a:solidFill>
                  <a:srgbClr val="333333"/>
                </a:solidFill>
                <a:highlight>
                  <a:srgbClr val="FFFFFF"/>
                </a:highlight>
                <a:latin typeface="Helvetica Neue"/>
                <a:ea typeface="Helvetica Neue"/>
                <a:cs typeface="Helvetica Neue"/>
                <a:sym typeface="Helvetica Neue"/>
              </a:rPr>
              <a:t>HBase在网易应用时间很久远，有300+物理机，3PB数据量。应用的业务也非常多，有网易考拉、网易云音乐、网易新闻客户端，还包括很多云服务、大</a:t>
            </a:r>
            <a:r>
              <a:rPr lang="en-US">
                <a:solidFill>
                  <a:srgbClr val="00A4FF"/>
                </a:solidFill>
                <a:highlight>
                  <a:srgbClr val="FFFFFF"/>
                </a:highlight>
                <a:uFill>
                  <a:noFill/>
                </a:uFill>
                <a:latin typeface="Helvetica Neue"/>
                <a:ea typeface="Helvetica Neue"/>
                <a:cs typeface="Helvetica Neue"/>
                <a:sym typeface="Helvetica Neue"/>
                <a:hlinkClick r:id="rId3">
                  <a:extLst>
                    <a:ext uri="{A12FA001-AC4F-418D-AE19-62706E023703}">
                      <ahyp:hlinkClr val="tx"/>
                    </a:ext>
                  </a:extLst>
                </a:hlinkClick>
              </a:rPr>
              <a:t>数据服务</a:t>
            </a:r>
            <a:r>
              <a:rPr lang="en-US">
                <a:solidFill>
                  <a:srgbClr val="333333"/>
                </a:solidFill>
                <a:highlight>
                  <a:srgbClr val="FFFFFF"/>
                </a:highlight>
                <a:latin typeface="Helvetica Neue"/>
                <a:ea typeface="Helvetica Neue"/>
                <a:cs typeface="Helvetica Neue"/>
                <a:sym typeface="Helvetica Neue"/>
              </a:rPr>
              <a:t>都是用HBASE做存储。https://cloud.tencent.com/developer/article/1596740</a:t>
            </a:r>
            <a:endParaRPr/>
          </a:p>
        </p:txBody>
      </p:sp>
      <p:pic>
        <p:nvPicPr>
          <p:cNvPr id="510" name="Google Shape;510;p52"/>
          <p:cNvPicPr preferRelativeResize="0"/>
          <p:nvPr/>
        </p:nvPicPr>
        <p:blipFill>
          <a:blip r:embed="rId4">
            <a:alphaModFix/>
          </a:blip>
          <a:stretch>
            <a:fillRect/>
          </a:stretch>
        </p:blipFill>
        <p:spPr>
          <a:xfrm>
            <a:off x="745225" y="2137400"/>
            <a:ext cx="6153150" cy="2971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3"/>
          <p:cNvSpPr txBox="1"/>
          <p:nvPr>
            <p:ph type="title"/>
          </p:nvPr>
        </p:nvSpPr>
        <p:spPr>
          <a:xfrm>
            <a:off x="736600" y="76200"/>
            <a:ext cx="10744500" cy="580500"/>
          </a:xfrm>
          <a:prstGeom prst="rect">
            <a:avLst/>
          </a:prstGeom>
        </p:spPr>
        <p:txBody>
          <a:bodyPr anchorCtr="0" anchor="b" bIns="68550" lIns="68550" spcFirstLastPara="1" rIns="68550" wrap="square" tIns="68550">
            <a:noAutofit/>
          </a:bodyPr>
          <a:lstStyle/>
          <a:p>
            <a:pPr indent="0" lvl="0" marL="0" rtl="0" algn="l">
              <a:spcBef>
                <a:spcPts val="0"/>
              </a:spcBef>
              <a:spcAft>
                <a:spcPts val="0"/>
              </a:spcAft>
              <a:buNone/>
            </a:pPr>
            <a:r>
              <a:rPr lang="en-US">
                <a:solidFill>
                  <a:schemeClr val="dk1"/>
                </a:solidFill>
              </a:rPr>
              <a:t>HBase案例</a:t>
            </a:r>
            <a:endParaRPr/>
          </a:p>
        </p:txBody>
      </p:sp>
      <p:sp>
        <p:nvSpPr>
          <p:cNvPr id="516" name="Google Shape;516;p53"/>
          <p:cNvSpPr txBox="1"/>
          <p:nvPr>
            <p:ph idx="12" type="sldNum"/>
          </p:nvPr>
        </p:nvSpPr>
        <p:spPr>
          <a:xfrm>
            <a:off x="11721216" y="6406785"/>
            <a:ext cx="273600" cy="2643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7" name="Google Shape;517;p53"/>
          <p:cNvSpPr txBox="1"/>
          <p:nvPr/>
        </p:nvSpPr>
        <p:spPr>
          <a:xfrm>
            <a:off x="745225" y="1056525"/>
            <a:ext cx="1104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腾讯</a:t>
            </a:r>
            <a:endParaRPr/>
          </a:p>
          <a:p>
            <a:pPr indent="0" lvl="0" marL="0" rtl="0" algn="l">
              <a:spcBef>
                <a:spcPts val="0"/>
              </a:spcBef>
              <a:spcAft>
                <a:spcPts val="0"/>
              </a:spcAft>
              <a:buNone/>
            </a:pPr>
            <a:r>
              <a:rPr lang="en-US"/>
              <a:t>https://cloud.tencent.com/developer/article/1029946</a:t>
            </a:r>
            <a:endParaRPr/>
          </a:p>
        </p:txBody>
      </p:sp>
      <p:pic>
        <p:nvPicPr>
          <p:cNvPr id="518" name="Google Shape;518;p53"/>
          <p:cNvPicPr preferRelativeResize="0"/>
          <p:nvPr/>
        </p:nvPicPr>
        <p:blipFill>
          <a:blip r:embed="rId3">
            <a:alphaModFix/>
          </a:blip>
          <a:stretch>
            <a:fillRect/>
          </a:stretch>
        </p:blipFill>
        <p:spPr>
          <a:xfrm>
            <a:off x="736600" y="1778925"/>
            <a:ext cx="7353300" cy="4810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4"/>
          <p:cNvSpPr txBox="1"/>
          <p:nvPr>
            <p:ph type="title"/>
          </p:nvPr>
        </p:nvSpPr>
        <p:spPr>
          <a:xfrm>
            <a:off x="736600" y="76200"/>
            <a:ext cx="10744500" cy="580500"/>
          </a:xfrm>
          <a:prstGeom prst="rect">
            <a:avLst/>
          </a:prstGeom>
        </p:spPr>
        <p:txBody>
          <a:bodyPr anchorCtr="0" anchor="b" bIns="68550" lIns="68550" spcFirstLastPara="1" rIns="68550" wrap="square" tIns="68550">
            <a:noAutofit/>
          </a:bodyPr>
          <a:lstStyle/>
          <a:p>
            <a:pPr indent="0" lvl="0" marL="0" rtl="0" algn="l">
              <a:spcBef>
                <a:spcPts val="0"/>
              </a:spcBef>
              <a:spcAft>
                <a:spcPts val="0"/>
              </a:spcAft>
              <a:buNone/>
            </a:pPr>
            <a:r>
              <a:rPr lang="en-US"/>
              <a:t>学习资料参考</a:t>
            </a:r>
            <a:endParaRPr/>
          </a:p>
        </p:txBody>
      </p:sp>
      <p:sp>
        <p:nvSpPr>
          <p:cNvPr id="524" name="Google Shape;524;p54"/>
          <p:cNvSpPr txBox="1"/>
          <p:nvPr>
            <p:ph idx="2" type="body"/>
          </p:nvPr>
        </p:nvSpPr>
        <p:spPr>
          <a:xfrm>
            <a:off x="736600" y="944675"/>
            <a:ext cx="6489300" cy="14796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rPr lang="en-US"/>
              <a:t>1.</a:t>
            </a:r>
            <a:r>
              <a:rPr lang="en-US"/>
              <a:t>官方文档：</a:t>
            </a:r>
            <a:r>
              <a:rPr lang="en-US" u="sng">
                <a:solidFill>
                  <a:schemeClr val="hlink"/>
                </a:solidFill>
                <a:hlinkClick r:id="rId3"/>
              </a:rPr>
              <a:t>https://hbase.apache.org/</a:t>
            </a:r>
            <a:endParaRPr/>
          </a:p>
          <a:p>
            <a:pPr indent="0" lvl="0" marL="0" rtl="0" algn="l">
              <a:spcBef>
                <a:spcPts val="0"/>
              </a:spcBef>
              <a:spcAft>
                <a:spcPts val="0"/>
              </a:spcAft>
              <a:buNone/>
            </a:pPr>
            <a:r>
              <a:rPr lang="en-US"/>
              <a:t>2.虾皮内部资料：</a:t>
            </a:r>
            <a:r>
              <a:rPr lang="en-US" u="sng">
                <a:solidFill>
                  <a:schemeClr val="hlink"/>
                </a:solidFill>
                <a:hlinkClick r:id="rId4"/>
              </a:rPr>
              <a:t>https://confluence.shopee.io/x/ph_8F</a:t>
            </a:r>
            <a:endParaRPr/>
          </a:p>
          <a:p>
            <a:pPr indent="0" lvl="0" marL="0" rtl="0" algn="l">
              <a:spcBef>
                <a:spcPts val="0"/>
              </a:spcBef>
              <a:spcAft>
                <a:spcPts val="0"/>
              </a:spcAft>
              <a:buNone/>
            </a:pPr>
            <a:r>
              <a:rPr lang="en-US"/>
              <a:t>3.stackoverflow：https://stackoverflow.com/search?tab=votes&amp;q=hbase</a:t>
            </a:r>
            <a:endParaRPr/>
          </a:p>
          <a:p>
            <a:pPr indent="0" lvl="0" marL="0" rtl="0" algn="l">
              <a:spcBef>
                <a:spcPts val="0"/>
              </a:spcBef>
              <a:spcAft>
                <a:spcPts val="0"/>
              </a:spcAft>
              <a:buNone/>
            </a:pPr>
            <a:r>
              <a:t/>
            </a:r>
            <a:endParaRPr/>
          </a:p>
        </p:txBody>
      </p:sp>
      <p:sp>
        <p:nvSpPr>
          <p:cNvPr id="525" name="Google Shape;525;p54"/>
          <p:cNvSpPr txBox="1"/>
          <p:nvPr>
            <p:ph idx="12" type="sldNum"/>
          </p:nvPr>
        </p:nvSpPr>
        <p:spPr>
          <a:xfrm>
            <a:off x="11721216" y="6406785"/>
            <a:ext cx="273600" cy="2643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5"/>
          <p:cNvSpPr txBox="1"/>
          <p:nvPr>
            <p:ph idx="4294967295" type="ctrTitle"/>
          </p:nvPr>
        </p:nvSpPr>
        <p:spPr>
          <a:xfrm>
            <a:off x="889000" y="3125215"/>
            <a:ext cx="10414200" cy="1560000"/>
          </a:xfrm>
          <a:prstGeom prst="rect">
            <a:avLst/>
          </a:prstGeom>
          <a:noFill/>
          <a:ln>
            <a:noFill/>
          </a:ln>
        </p:spPr>
        <p:txBody>
          <a:bodyPr anchorCtr="0" anchor="ctr" bIns="25400" lIns="25400" spcFirstLastPara="1" rIns="25400" wrap="square" tIns="25400">
            <a:normAutofit/>
          </a:bodyPr>
          <a:lstStyle/>
          <a:p>
            <a:pPr indent="0" lvl="0" marL="0" marR="0" rtl="0" algn="ctr">
              <a:lnSpc>
                <a:spcPct val="100000"/>
              </a:lnSpc>
              <a:spcBef>
                <a:spcPts val="0"/>
              </a:spcBef>
              <a:spcAft>
                <a:spcPts val="0"/>
              </a:spcAft>
              <a:buClr>
                <a:srgbClr val="EE4D2D"/>
              </a:buClr>
              <a:buSzPts val="6800"/>
              <a:buFont typeface="Open Sans"/>
              <a:buNone/>
            </a:pPr>
            <a:r>
              <a:rPr b="1" i="0" lang="en-US" sz="6800" u="none" cap="none" strike="noStrike">
                <a:solidFill>
                  <a:srgbClr val="EE4D2D"/>
                </a:solidFill>
                <a:latin typeface="Open Sans"/>
                <a:ea typeface="Open Sans"/>
                <a:cs typeface="Open Sans"/>
                <a:sym typeface="Open Sans"/>
              </a:rPr>
              <a:t>Thank You.</a:t>
            </a:r>
            <a:endParaRPr b="1" i="0" sz="5600" u="none" cap="none" strike="noStrike">
              <a:solidFill>
                <a:srgbClr val="EE4D2D"/>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4"/>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111" name="Google Shape;111;p14"/>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HBase与RDBMS对比</a:t>
            </a:r>
            <a:endParaRPr/>
          </a:p>
        </p:txBody>
      </p:sp>
      <p:sp>
        <p:nvSpPr>
          <p:cNvPr id="112" name="Google Shape;112;p14"/>
          <p:cNvSpPr txBox="1"/>
          <p:nvPr>
            <p:ph idx="12" type="sldNum"/>
          </p:nvPr>
        </p:nvSpPr>
        <p:spPr>
          <a:xfrm>
            <a:off x="11805974" y="6406785"/>
            <a:ext cx="1890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graphicFrame>
        <p:nvGraphicFramePr>
          <p:cNvPr id="113" name="Google Shape;113;p14"/>
          <p:cNvGraphicFramePr/>
          <p:nvPr/>
        </p:nvGraphicFramePr>
        <p:xfrm>
          <a:off x="787725" y="1198750"/>
          <a:ext cx="3000000" cy="3000000"/>
        </p:xfrm>
        <a:graphic>
          <a:graphicData uri="http://schemas.openxmlformats.org/drawingml/2006/table">
            <a:tbl>
              <a:tblPr>
                <a:noFill/>
                <a:tableStyleId>{08E06E72-85E4-42B6-B7AF-ACC663C6BDD3}</a:tableStyleId>
              </a:tblPr>
              <a:tblGrid>
                <a:gridCol w="1703000"/>
                <a:gridCol w="4502150"/>
                <a:gridCol w="4297750"/>
              </a:tblGrid>
              <a:tr h="381000">
                <a:tc>
                  <a:txBody>
                    <a:bodyPr/>
                    <a:lstStyle/>
                    <a:p>
                      <a:pPr indent="0" lvl="0" marL="0" rtl="0" algn="ctr">
                        <a:spcBef>
                          <a:spcPts val="0"/>
                        </a:spcBef>
                        <a:spcAft>
                          <a:spcPts val="0"/>
                        </a:spcAft>
                        <a:buNone/>
                      </a:pPr>
                      <a:r>
                        <a:t/>
                      </a:r>
                      <a:endParaRPr/>
                    </a:p>
                  </a:txBody>
                  <a:tcPr marT="91425" marB="91425" marR="91425" marL="91425">
                    <a:solidFill>
                      <a:schemeClr val="accent5"/>
                    </a:solidFill>
                  </a:tcPr>
                </a:tc>
                <a:tc>
                  <a:txBody>
                    <a:bodyPr/>
                    <a:lstStyle/>
                    <a:p>
                      <a:pPr indent="0" lvl="0" marL="0" rtl="0" algn="ctr">
                        <a:spcBef>
                          <a:spcPts val="0"/>
                        </a:spcBef>
                        <a:spcAft>
                          <a:spcPts val="0"/>
                        </a:spcAft>
                        <a:buNone/>
                      </a:pPr>
                      <a:r>
                        <a:rPr b="1" lang="en-US" sz="2000"/>
                        <a:t>HBase</a:t>
                      </a:r>
                      <a:endParaRPr b="1" sz="2000"/>
                    </a:p>
                  </a:txBody>
                  <a:tcPr marT="91425" marB="91425" marR="91425" marL="91425">
                    <a:solidFill>
                      <a:schemeClr val="accent5"/>
                    </a:solidFill>
                  </a:tcPr>
                </a:tc>
                <a:tc>
                  <a:txBody>
                    <a:bodyPr/>
                    <a:lstStyle/>
                    <a:p>
                      <a:pPr indent="0" lvl="0" marL="0" rtl="0" algn="ctr">
                        <a:spcBef>
                          <a:spcPts val="0"/>
                        </a:spcBef>
                        <a:spcAft>
                          <a:spcPts val="0"/>
                        </a:spcAft>
                        <a:buNone/>
                      </a:pPr>
                      <a:r>
                        <a:rPr b="1" lang="en-US" sz="2000"/>
                        <a:t>RDBMS</a:t>
                      </a:r>
                      <a:endParaRPr b="1" sz="2000"/>
                    </a:p>
                  </a:txBody>
                  <a:tcPr marT="91425" marB="91425" marR="91425" marL="91425">
                    <a:solidFill>
                      <a:schemeClr val="accent5"/>
                    </a:solidFill>
                  </a:tcPr>
                </a:tc>
              </a:tr>
              <a:tr h="381000">
                <a:tc>
                  <a:txBody>
                    <a:bodyPr/>
                    <a:lstStyle/>
                    <a:p>
                      <a:pPr indent="0" lvl="0" marL="0" rtl="0" algn="l">
                        <a:lnSpc>
                          <a:spcPct val="115000"/>
                        </a:lnSpc>
                        <a:spcBef>
                          <a:spcPts val="0"/>
                        </a:spcBef>
                        <a:spcAft>
                          <a:spcPts val="0"/>
                        </a:spcAft>
                        <a:buNone/>
                      </a:pPr>
                      <a:r>
                        <a:rPr b="1" lang="en-US" sz="1800">
                          <a:solidFill>
                            <a:schemeClr val="dk1"/>
                          </a:solidFill>
                        </a:rPr>
                        <a:t>数据类型</a:t>
                      </a:r>
                      <a:endParaRPr b="1"/>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只有字符串</a:t>
                      </a:r>
                      <a:endParaRPr sz="1600"/>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丰富的数据类型</a:t>
                      </a:r>
                      <a:endParaRPr sz="1600"/>
                    </a:p>
                  </a:txBody>
                  <a:tcPr marT="91425" marB="91425" marR="91425" marL="91425"/>
                </a:tc>
              </a:tr>
              <a:tr h="381000">
                <a:tc>
                  <a:txBody>
                    <a:bodyPr/>
                    <a:lstStyle/>
                    <a:p>
                      <a:pPr indent="0" lvl="0" marL="0" rtl="0" algn="l">
                        <a:lnSpc>
                          <a:spcPct val="115000"/>
                        </a:lnSpc>
                        <a:spcBef>
                          <a:spcPts val="0"/>
                        </a:spcBef>
                        <a:spcAft>
                          <a:spcPts val="0"/>
                        </a:spcAft>
                        <a:buNone/>
                      </a:pPr>
                      <a:r>
                        <a:rPr b="1" lang="en-US" sz="1800">
                          <a:solidFill>
                            <a:schemeClr val="dk1"/>
                          </a:solidFill>
                        </a:rPr>
                        <a:t>数据操作</a:t>
                      </a:r>
                      <a:endParaRPr b="1"/>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简单的增删改查</a:t>
                      </a:r>
                      <a:endParaRPr sz="1600"/>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各种各样的函数，表连接</a:t>
                      </a:r>
                      <a:endParaRPr sz="1600"/>
                    </a:p>
                  </a:txBody>
                  <a:tcPr marT="91425" marB="91425" marR="91425" marL="91425"/>
                </a:tc>
              </a:tr>
              <a:tr h="381000">
                <a:tc>
                  <a:txBody>
                    <a:bodyPr/>
                    <a:lstStyle/>
                    <a:p>
                      <a:pPr indent="0" lvl="0" marL="0" rtl="0" algn="l">
                        <a:lnSpc>
                          <a:spcPct val="115000"/>
                        </a:lnSpc>
                        <a:spcBef>
                          <a:spcPts val="0"/>
                        </a:spcBef>
                        <a:spcAft>
                          <a:spcPts val="0"/>
                        </a:spcAft>
                        <a:buNone/>
                      </a:pPr>
                      <a:r>
                        <a:rPr b="1" lang="en-US" sz="1800">
                          <a:solidFill>
                            <a:schemeClr val="dk1"/>
                          </a:solidFill>
                        </a:rPr>
                        <a:t>存储模式</a:t>
                      </a:r>
                      <a:endParaRPr b="1"/>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基于列存储，</a:t>
                      </a:r>
                      <a:r>
                        <a:rPr lang="en-US" sz="1600">
                          <a:solidFill>
                            <a:schemeClr val="dk1"/>
                          </a:solidFill>
                        </a:rPr>
                        <a:t>每个列族都由几个文件保存，不同列族的文件是分离的</a:t>
                      </a:r>
                      <a:endParaRPr sz="1600"/>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用于表格结构和行存储</a:t>
                      </a:r>
                      <a:endParaRPr sz="1600"/>
                    </a:p>
                  </a:txBody>
                  <a:tcPr marT="91425" marB="91425" marR="91425" marL="91425"/>
                </a:tc>
              </a:tr>
              <a:tr h="381000">
                <a:tc>
                  <a:txBody>
                    <a:bodyPr/>
                    <a:lstStyle/>
                    <a:p>
                      <a:pPr indent="0" lvl="0" marL="0" rtl="0" algn="l">
                        <a:lnSpc>
                          <a:spcPct val="115000"/>
                        </a:lnSpc>
                        <a:spcBef>
                          <a:spcPts val="0"/>
                        </a:spcBef>
                        <a:spcAft>
                          <a:spcPts val="0"/>
                        </a:spcAft>
                        <a:buNone/>
                      </a:pPr>
                      <a:r>
                        <a:rPr b="1" lang="en-US" sz="1800">
                          <a:solidFill>
                            <a:schemeClr val="dk1"/>
                          </a:solidFill>
                        </a:rPr>
                        <a:t>数据索引</a:t>
                      </a:r>
                      <a:endParaRPr b="1"/>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只有一个索引--行键，通过巧妙的设计，HBase中的所有访问方法，或者通过行键访问，或者通过行键扫描，从而使得整个系统不会慢下来</a:t>
                      </a:r>
                      <a:endParaRPr sz="1600"/>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通常可以针对不同列构建复杂的多个索引，以提高数据访问性能</a:t>
                      </a:r>
                      <a:endParaRPr sz="1600"/>
                    </a:p>
                  </a:txBody>
                  <a:tcPr marT="91425" marB="91425" marR="91425" marL="91425"/>
                </a:tc>
              </a:tr>
              <a:tr h="381000">
                <a:tc>
                  <a:txBody>
                    <a:bodyPr/>
                    <a:lstStyle/>
                    <a:p>
                      <a:pPr indent="0" lvl="0" marL="0" rtl="0" algn="l">
                        <a:lnSpc>
                          <a:spcPct val="115000"/>
                        </a:lnSpc>
                        <a:spcBef>
                          <a:spcPts val="0"/>
                        </a:spcBef>
                        <a:spcAft>
                          <a:spcPts val="0"/>
                        </a:spcAft>
                        <a:buNone/>
                      </a:pPr>
                      <a:r>
                        <a:rPr b="1" lang="en-US" sz="1800">
                          <a:solidFill>
                            <a:schemeClr val="dk1"/>
                          </a:solidFill>
                        </a:rPr>
                        <a:t>数据维护</a:t>
                      </a:r>
                      <a:endParaRPr b="1"/>
                    </a:p>
                  </a:txBody>
                  <a:tcPr marT="91425" marB="91425" marR="91425" marL="91425"/>
                </a:tc>
                <a:tc>
                  <a:txBody>
                    <a:bodyPr/>
                    <a:lstStyle/>
                    <a:p>
                      <a:pPr indent="0" lvl="0" marL="0" rtl="0" algn="l">
                        <a:lnSpc>
                          <a:spcPct val="80000"/>
                        </a:lnSpc>
                        <a:spcBef>
                          <a:spcPts val="500"/>
                        </a:spcBef>
                        <a:spcAft>
                          <a:spcPts val="0"/>
                        </a:spcAft>
                        <a:buNone/>
                      </a:pPr>
                      <a:r>
                        <a:rPr lang="en-US" sz="1600">
                          <a:solidFill>
                            <a:schemeClr val="dk1"/>
                          </a:solidFill>
                        </a:rPr>
                        <a:t>执行更新操作时，并不会删除数据旧的版本，而是生成一个新的版本，旧有的版本仍然保留</a:t>
                      </a:r>
                      <a:endParaRPr sz="16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更新操作会用最新的当前值去替换记录中原来的旧值，旧值被覆盖后就不会存在</a:t>
                      </a:r>
                      <a:endParaRPr sz="1600"/>
                    </a:p>
                  </a:txBody>
                  <a:tcPr marT="91425" marB="91425" marR="91425" marL="91425"/>
                </a:tc>
              </a:tr>
              <a:tr h="381000">
                <a:tc>
                  <a:txBody>
                    <a:bodyPr/>
                    <a:lstStyle/>
                    <a:p>
                      <a:pPr indent="0" lvl="0" marL="0" rtl="0" algn="l">
                        <a:lnSpc>
                          <a:spcPct val="115000"/>
                        </a:lnSpc>
                        <a:spcBef>
                          <a:spcPts val="0"/>
                        </a:spcBef>
                        <a:spcAft>
                          <a:spcPts val="0"/>
                        </a:spcAft>
                        <a:buNone/>
                      </a:pPr>
                      <a:r>
                        <a:rPr b="1" lang="en-US" sz="1800">
                          <a:solidFill>
                            <a:schemeClr val="dk1"/>
                          </a:solidFill>
                        </a:rPr>
                        <a:t>可伸缩性</a:t>
                      </a:r>
                      <a:endParaRPr b="1" sz="1800">
                        <a:solidFill>
                          <a:schemeClr val="dk1"/>
                        </a:solidFill>
                      </a:endParaRPr>
                    </a:p>
                  </a:txBody>
                  <a:tcPr marT="91425" marB="91425" marR="91425" marL="91425"/>
                </a:tc>
                <a:tc>
                  <a:txBody>
                    <a:bodyPr/>
                    <a:lstStyle/>
                    <a:p>
                      <a:pPr indent="0" lvl="0" marL="0" rtl="0" algn="l">
                        <a:lnSpc>
                          <a:spcPct val="80000"/>
                        </a:lnSpc>
                        <a:spcBef>
                          <a:spcPts val="500"/>
                        </a:spcBef>
                        <a:spcAft>
                          <a:spcPts val="0"/>
                        </a:spcAft>
                        <a:buNone/>
                      </a:pPr>
                      <a:r>
                        <a:rPr lang="en-US" sz="1600">
                          <a:solidFill>
                            <a:schemeClr val="dk1"/>
                          </a:solidFill>
                        </a:rPr>
                        <a:t>HBase就是为了实现灵活的水平扩展而开发的，</a:t>
                      </a:r>
                      <a:r>
                        <a:rPr lang="en-US" sz="1600">
                          <a:solidFill>
                            <a:schemeClr val="dk1"/>
                          </a:solidFill>
                        </a:rPr>
                        <a:t>能够轻易地通过在集群中增加或者减少硬件数量来实现性能的伸缩</a:t>
                      </a:r>
                      <a:endParaRPr sz="16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关系数据库很难实现横向扩展，纵向扩展的空间也比较有限</a:t>
                      </a:r>
                      <a:endParaRPr sz="1600">
                        <a:solidFill>
                          <a:schemeClr val="dk1"/>
                        </a:solidFill>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5"/>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119" name="Google Shape;119;p15"/>
          <p:cNvSpPr txBox="1"/>
          <p:nvPr>
            <p:ph type="title"/>
          </p:nvPr>
        </p:nvSpPr>
        <p:spPr>
          <a:xfrm>
            <a:off x="736600" y="63500"/>
            <a:ext cx="10744500" cy="580500"/>
          </a:xfrm>
          <a:prstGeom prst="rect">
            <a:avLst/>
          </a:prstGeom>
          <a:noFill/>
          <a:ln>
            <a:noFill/>
          </a:ln>
        </p:spPr>
        <p:txBody>
          <a:bodyPr anchorCtr="0" anchor="b" bIns="68550" lIns="68550" spcFirstLastPara="1" rIns="68550" wrap="square" tIns="68550">
            <a:noAutofit/>
          </a:bodyPr>
          <a:lstStyle/>
          <a:p>
            <a:pPr indent="0" lvl="0" marL="0" rtl="0" algn="l">
              <a:spcBef>
                <a:spcPts val="0"/>
              </a:spcBef>
              <a:spcAft>
                <a:spcPts val="0"/>
              </a:spcAft>
              <a:buClr>
                <a:schemeClr val="dk1"/>
              </a:buClr>
              <a:buSzPts val="2400"/>
              <a:buFont typeface="Arial"/>
              <a:buNone/>
            </a:pPr>
            <a:r>
              <a:rPr lang="en-US">
                <a:solidFill>
                  <a:schemeClr val="dk1"/>
                </a:solidFill>
              </a:rPr>
              <a:t>Agenda</a:t>
            </a:r>
            <a:endParaRPr/>
          </a:p>
        </p:txBody>
      </p:sp>
      <p:sp>
        <p:nvSpPr>
          <p:cNvPr id="120" name="Google Shape;120;p15"/>
          <p:cNvSpPr/>
          <p:nvPr/>
        </p:nvSpPr>
        <p:spPr>
          <a:xfrm>
            <a:off x="1724296" y="2143905"/>
            <a:ext cx="5874600" cy="488100"/>
          </a:xfrm>
          <a:prstGeom prst="rect">
            <a:avLst/>
          </a:prstGeom>
          <a:solidFill>
            <a:srgbClr val="EE4D2D"/>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1" name="Google Shape;121;p15"/>
          <p:cNvSpPr txBox="1"/>
          <p:nvPr/>
        </p:nvSpPr>
        <p:spPr>
          <a:xfrm>
            <a:off x="2121955" y="1728069"/>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2800"/>
              <a:buFont typeface="Arial"/>
              <a:buNone/>
            </a:pPr>
            <a:r>
              <a:rPr b="1" i="0" lang="en-US" sz="2800" u="none" cap="none" strike="noStrike">
                <a:solidFill>
                  <a:schemeClr val="dk1"/>
                </a:solidFill>
                <a:latin typeface="Arial"/>
                <a:ea typeface="Arial"/>
                <a:cs typeface="Arial"/>
                <a:sym typeface="Arial"/>
              </a:rPr>
              <a:t>1</a:t>
            </a:r>
            <a:endParaRPr>
              <a:solidFill>
                <a:schemeClr val="dk1"/>
              </a:solidFill>
            </a:endParaRPr>
          </a:p>
        </p:txBody>
      </p:sp>
      <p:sp>
        <p:nvSpPr>
          <p:cNvPr id="122" name="Google Shape;122;p15"/>
          <p:cNvSpPr txBox="1"/>
          <p:nvPr/>
        </p:nvSpPr>
        <p:spPr>
          <a:xfrm>
            <a:off x="2773356" y="1711971"/>
            <a:ext cx="36765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2400"/>
              <a:buFont typeface="Arial"/>
              <a:buNone/>
            </a:pPr>
            <a:r>
              <a:rPr lang="en-US" sz="2400">
                <a:solidFill>
                  <a:schemeClr val="dk1"/>
                </a:solidFill>
              </a:rPr>
              <a:t>HBase概述</a:t>
            </a:r>
            <a:endParaRPr>
              <a:solidFill>
                <a:schemeClr val="dk1"/>
              </a:solidFill>
            </a:endParaRPr>
          </a:p>
        </p:txBody>
      </p:sp>
      <p:sp>
        <p:nvSpPr>
          <p:cNvPr id="123" name="Google Shape;123;p15"/>
          <p:cNvSpPr txBox="1"/>
          <p:nvPr/>
        </p:nvSpPr>
        <p:spPr>
          <a:xfrm>
            <a:off x="2121955" y="2155897"/>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2</a:t>
            </a:r>
            <a:endParaRPr>
              <a:solidFill>
                <a:schemeClr val="lt1"/>
              </a:solidFill>
            </a:endParaRPr>
          </a:p>
        </p:txBody>
      </p:sp>
      <p:sp>
        <p:nvSpPr>
          <p:cNvPr id="124" name="Google Shape;124;p15"/>
          <p:cNvSpPr txBox="1"/>
          <p:nvPr/>
        </p:nvSpPr>
        <p:spPr>
          <a:xfrm>
            <a:off x="2773356" y="2200052"/>
            <a:ext cx="36765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HBase数据模型</a:t>
            </a:r>
            <a:endParaRPr b="1">
              <a:solidFill>
                <a:schemeClr val="lt1"/>
              </a:solidFill>
            </a:endParaRPr>
          </a:p>
        </p:txBody>
      </p:sp>
      <p:sp>
        <p:nvSpPr>
          <p:cNvPr id="125" name="Google Shape;125;p15"/>
          <p:cNvSpPr txBox="1"/>
          <p:nvPr/>
        </p:nvSpPr>
        <p:spPr>
          <a:xfrm>
            <a:off x="2121955" y="2659924"/>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3</a:t>
            </a:r>
            <a:endParaRPr/>
          </a:p>
        </p:txBody>
      </p:sp>
      <p:sp>
        <p:nvSpPr>
          <p:cNvPr id="126" name="Google Shape;126;p15"/>
          <p:cNvSpPr txBox="1"/>
          <p:nvPr/>
        </p:nvSpPr>
        <p:spPr>
          <a:xfrm>
            <a:off x="2773357" y="2666162"/>
            <a:ext cx="47799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400"/>
              <a:t>HBase实现原理</a:t>
            </a:r>
            <a:endParaRPr/>
          </a:p>
        </p:txBody>
      </p:sp>
      <p:sp>
        <p:nvSpPr>
          <p:cNvPr id="127" name="Google Shape;127;p15"/>
          <p:cNvSpPr txBox="1"/>
          <p:nvPr/>
        </p:nvSpPr>
        <p:spPr>
          <a:xfrm>
            <a:off x="2121955" y="3163951"/>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4</a:t>
            </a:r>
            <a:endParaRPr/>
          </a:p>
        </p:txBody>
      </p:sp>
      <p:sp>
        <p:nvSpPr>
          <p:cNvPr id="128" name="Google Shape;128;p15"/>
          <p:cNvSpPr txBox="1"/>
          <p:nvPr/>
        </p:nvSpPr>
        <p:spPr>
          <a:xfrm>
            <a:off x="2773355" y="3154242"/>
            <a:ext cx="44016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400"/>
              <a:t>HBase运行机制</a:t>
            </a:r>
            <a:endParaRPr/>
          </a:p>
        </p:txBody>
      </p:sp>
      <p:sp>
        <p:nvSpPr>
          <p:cNvPr id="129" name="Google Shape;129;p15"/>
          <p:cNvSpPr txBox="1"/>
          <p:nvPr>
            <p:ph idx="12" type="sldNum"/>
          </p:nvPr>
        </p:nvSpPr>
        <p:spPr>
          <a:xfrm>
            <a:off x="11805974" y="6406785"/>
            <a:ext cx="1890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130" name="Google Shape;130;p15"/>
          <p:cNvSpPr txBox="1"/>
          <p:nvPr/>
        </p:nvSpPr>
        <p:spPr>
          <a:xfrm>
            <a:off x="2121955" y="3621151"/>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lang="en-US" sz="2800"/>
              <a:t>5</a:t>
            </a:r>
            <a:endParaRPr/>
          </a:p>
        </p:txBody>
      </p:sp>
      <p:sp>
        <p:nvSpPr>
          <p:cNvPr id="131" name="Google Shape;131;p15"/>
          <p:cNvSpPr txBox="1"/>
          <p:nvPr/>
        </p:nvSpPr>
        <p:spPr>
          <a:xfrm>
            <a:off x="2773355" y="3611442"/>
            <a:ext cx="4401600" cy="4371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dk1"/>
              </a:buClr>
              <a:buSzPts val="2400"/>
              <a:buFont typeface="Arial"/>
              <a:buNone/>
            </a:pPr>
            <a:r>
              <a:rPr lang="en-US" sz="2400">
                <a:solidFill>
                  <a:schemeClr val="dk1"/>
                </a:solidFill>
              </a:rPr>
              <a:t>HBase RowKey与索引设计</a:t>
            </a:r>
            <a:endParaRPr sz="2400">
              <a:solidFill>
                <a:schemeClr val="dk1"/>
              </a:solidFill>
            </a:endParaRPr>
          </a:p>
          <a:p>
            <a:pPr indent="0" lvl="0" marL="0" marR="0" rtl="0" algn="l">
              <a:lnSpc>
                <a:spcPct val="100000"/>
              </a:lnSpc>
              <a:spcBef>
                <a:spcPts val="0"/>
              </a:spcBef>
              <a:spcAft>
                <a:spcPts val="0"/>
              </a:spcAft>
              <a:buClr>
                <a:srgbClr val="000000"/>
              </a:buClr>
              <a:buSzPts val="2400"/>
              <a:buFont typeface="Arial"/>
              <a:buNone/>
            </a:pPr>
            <a:r>
              <a:t/>
            </a:r>
            <a:endParaRPr sz="2400"/>
          </a:p>
        </p:txBody>
      </p:sp>
      <p:sp>
        <p:nvSpPr>
          <p:cNvPr id="132" name="Google Shape;132;p15"/>
          <p:cNvSpPr txBox="1"/>
          <p:nvPr/>
        </p:nvSpPr>
        <p:spPr>
          <a:xfrm>
            <a:off x="2121955" y="4078351"/>
            <a:ext cx="415200" cy="486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lang="en-US" sz="2800"/>
              <a:t>6</a:t>
            </a:r>
            <a:endParaRPr/>
          </a:p>
        </p:txBody>
      </p:sp>
      <p:sp>
        <p:nvSpPr>
          <p:cNvPr id="133" name="Google Shape;133;p15"/>
          <p:cNvSpPr txBox="1"/>
          <p:nvPr/>
        </p:nvSpPr>
        <p:spPr>
          <a:xfrm>
            <a:off x="2773355" y="4068642"/>
            <a:ext cx="44016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400"/>
              <a:t>最佳实践</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6"/>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139" name="Google Shape;139;p16"/>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HBase数据模型概述</a:t>
            </a:r>
            <a:endParaRPr/>
          </a:p>
        </p:txBody>
      </p:sp>
      <p:sp>
        <p:nvSpPr>
          <p:cNvPr id="140" name="Google Shape;140;p16"/>
          <p:cNvSpPr txBox="1"/>
          <p:nvPr>
            <p:ph idx="12" type="sldNum"/>
          </p:nvPr>
        </p:nvSpPr>
        <p:spPr>
          <a:xfrm>
            <a:off x="11805974" y="6406785"/>
            <a:ext cx="1890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sp>
        <p:nvSpPr>
          <p:cNvPr id="141" name="Google Shape;141;p16"/>
          <p:cNvSpPr txBox="1"/>
          <p:nvPr/>
        </p:nvSpPr>
        <p:spPr>
          <a:xfrm>
            <a:off x="735875" y="991400"/>
            <a:ext cx="11171100" cy="3232500"/>
          </a:xfrm>
          <a:prstGeom prst="rect">
            <a:avLst/>
          </a:prstGeom>
          <a:noFill/>
          <a:ln>
            <a:noFill/>
          </a:ln>
        </p:spPr>
        <p:txBody>
          <a:bodyPr anchorCtr="0" anchor="t" bIns="91425" lIns="91425" spcFirstLastPara="1" rIns="91425" wrap="square" tIns="91425">
            <a:spAutoFit/>
          </a:bodyPr>
          <a:lstStyle/>
          <a:p>
            <a:pPr indent="-355600" lvl="0" marL="457200" rtl="0" algn="l">
              <a:lnSpc>
                <a:spcPct val="90000"/>
              </a:lnSpc>
              <a:spcBef>
                <a:spcPts val="500"/>
              </a:spcBef>
              <a:spcAft>
                <a:spcPts val="0"/>
              </a:spcAft>
              <a:buClr>
                <a:schemeClr val="dk1"/>
              </a:buClr>
              <a:buSzPts val="2000"/>
              <a:buChar char="●"/>
            </a:pPr>
            <a:r>
              <a:rPr lang="en-US" sz="2000">
                <a:solidFill>
                  <a:schemeClr val="dk1"/>
                </a:solidFill>
              </a:rPr>
              <a:t>HBase是一个稀疏、多维度、排序的映射表，这张表的索引是行键、列族、列限定符和时间戳</a:t>
            </a:r>
            <a:endParaRPr sz="2000">
              <a:solidFill>
                <a:schemeClr val="dk1"/>
              </a:solidFill>
            </a:endParaRPr>
          </a:p>
          <a:p>
            <a:pPr indent="-355600" lvl="0" marL="457200" rtl="0" algn="l">
              <a:lnSpc>
                <a:spcPct val="90000"/>
              </a:lnSpc>
              <a:spcBef>
                <a:spcPts val="0"/>
              </a:spcBef>
              <a:spcAft>
                <a:spcPts val="0"/>
              </a:spcAft>
              <a:buClr>
                <a:schemeClr val="dk1"/>
              </a:buClr>
              <a:buSzPts val="2000"/>
              <a:buChar char="●"/>
            </a:pPr>
            <a:r>
              <a:rPr lang="en-US" sz="2000">
                <a:solidFill>
                  <a:schemeClr val="dk1"/>
                </a:solidFill>
              </a:rPr>
              <a:t>每个值是一个未经解释的字符串，没有数据类型</a:t>
            </a:r>
            <a:endParaRPr sz="2000">
              <a:solidFill>
                <a:schemeClr val="dk1"/>
              </a:solidFill>
            </a:endParaRPr>
          </a:p>
          <a:p>
            <a:pPr indent="-355600" lvl="0" marL="457200" rtl="0" algn="l">
              <a:lnSpc>
                <a:spcPct val="90000"/>
              </a:lnSpc>
              <a:spcBef>
                <a:spcPts val="0"/>
              </a:spcBef>
              <a:spcAft>
                <a:spcPts val="0"/>
              </a:spcAft>
              <a:buClr>
                <a:schemeClr val="dk1"/>
              </a:buClr>
              <a:buSzPts val="2000"/>
              <a:buChar char="●"/>
            </a:pPr>
            <a:r>
              <a:rPr lang="en-US" sz="2000">
                <a:solidFill>
                  <a:schemeClr val="dk1"/>
                </a:solidFill>
              </a:rPr>
              <a:t>用户在表中存储数据，每一行都有一个可排序的行键和任意多的列</a:t>
            </a:r>
            <a:endParaRPr sz="2000">
              <a:solidFill>
                <a:schemeClr val="dk1"/>
              </a:solidFill>
            </a:endParaRPr>
          </a:p>
          <a:p>
            <a:pPr indent="-355600" lvl="0" marL="457200" rtl="0" algn="l">
              <a:lnSpc>
                <a:spcPct val="90000"/>
              </a:lnSpc>
              <a:spcBef>
                <a:spcPts val="0"/>
              </a:spcBef>
              <a:spcAft>
                <a:spcPts val="0"/>
              </a:spcAft>
              <a:buClr>
                <a:schemeClr val="dk1"/>
              </a:buClr>
              <a:buSzPts val="2000"/>
              <a:buChar char="●"/>
            </a:pPr>
            <a:r>
              <a:rPr lang="en-US" sz="2000">
                <a:solidFill>
                  <a:schemeClr val="dk1"/>
                </a:solidFill>
              </a:rPr>
              <a:t>表在水平方向由一个或者多个列族组成，一个列族中可以包含任意多个列，同一个列族里面的数据存储在一起</a:t>
            </a:r>
            <a:endParaRPr sz="2000">
              <a:solidFill>
                <a:schemeClr val="dk1"/>
              </a:solidFill>
            </a:endParaRPr>
          </a:p>
          <a:p>
            <a:pPr indent="-355600" lvl="0" marL="457200" rtl="0" algn="l">
              <a:lnSpc>
                <a:spcPct val="90000"/>
              </a:lnSpc>
              <a:spcBef>
                <a:spcPts val="0"/>
              </a:spcBef>
              <a:spcAft>
                <a:spcPts val="0"/>
              </a:spcAft>
              <a:buClr>
                <a:schemeClr val="dk1"/>
              </a:buClr>
              <a:buSzPts val="2000"/>
              <a:buChar char="●"/>
            </a:pPr>
            <a:r>
              <a:rPr lang="en-US" sz="2000">
                <a:solidFill>
                  <a:schemeClr val="dk1"/>
                </a:solidFill>
              </a:rPr>
              <a:t>列族支持动态扩展，可以很轻松地添加一个列族或列，无需预先定义列的数量以及类型，所有列均以字符串形式存储，用户需要自行进行数据类型转换</a:t>
            </a:r>
            <a:endParaRPr sz="2000">
              <a:solidFill>
                <a:schemeClr val="dk1"/>
              </a:solidFill>
            </a:endParaRPr>
          </a:p>
          <a:p>
            <a:pPr indent="-355600" lvl="0" marL="457200" rtl="0" algn="l">
              <a:lnSpc>
                <a:spcPct val="90000"/>
              </a:lnSpc>
              <a:spcBef>
                <a:spcPts val="0"/>
              </a:spcBef>
              <a:spcAft>
                <a:spcPts val="0"/>
              </a:spcAft>
              <a:buClr>
                <a:schemeClr val="dk1"/>
              </a:buClr>
              <a:buSzPts val="2000"/>
              <a:buChar char="●"/>
            </a:pPr>
            <a:r>
              <a:rPr lang="en-US" sz="2000">
                <a:solidFill>
                  <a:schemeClr val="dk1"/>
                </a:solidFill>
              </a:rPr>
              <a:t>HBase中执行更新操作时，并不会删除数据旧的版本，而是生成一个新的版本，旧有的版本仍然保留（这是和HDFS只允许追加不允许修改的特性相关的）</a:t>
            </a:r>
            <a:endParaRPr b="1" sz="2000">
              <a:solidFill>
                <a:srgbClr val="FF0000"/>
              </a:solidFill>
            </a:endParaRPr>
          </a:p>
          <a:p>
            <a:pPr indent="0" lvl="0" marL="0" rtl="0" algn="l">
              <a:lnSpc>
                <a:spcPct val="115000"/>
              </a:lnSpc>
              <a:spcBef>
                <a:spcPts val="0"/>
              </a:spcBef>
              <a:spcAft>
                <a:spcPts val="0"/>
              </a:spcAft>
              <a:buNone/>
            </a:pPr>
            <a:r>
              <a:t/>
            </a:r>
            <a:endParaRPr sz="1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7"/>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147" name="Google Shape;147;p17"/>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HBase数据</a:t>
            </a:r>
            <a:r>
              <a:rPr lang="en-US"/>
              <a:t>模型相关概念</a:t>
            </a:r>
            <a:endParaRPr/>
          </a:p>
        </p:txBody>
      </p:sp>
      <p:sp>
        <p:nvSpPr>
          <p:cNvPr id="148" name="Google Shape;148;p17"/>
          <p:cNvSpPr txBox="1"/>
          <p:nvPr>
            <p:ph idx="12" type="sldNum"/>
          </p:nvPr>
        </p:nvSpPr>
        <p:spPr>
          <a:xfrm>
            <a:off x="11805974" y="6406785"/>
            <a:ext cx="1890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id="149" name="Google Shape;149;p17"/>
          <p:cNvPicPr preferRelativeResize="0"/>
          <p:nvPr/>
        </p:nvPicPr>
        <p:blipFill>
          <a:blip r:embed="rId3">
            <a:alphaModFix/>
          </a:blip>
          <a:stretch>
            <a:fillRect/>
          </a:stretch>
        </p:blipFill>
        <p:spPr>
          <a:xfrm>
            <a:off x="7355150" y="2077651"/>
            <a:ext cx="4450826" cy="3150926"/>
          </a:xfrm>
          <a:prstGeom prst="rect">
            <a:avLst/>
          </a:prstGeom>
          <a:noFill/>
          <a:ln>
            <a:noFill/>
          </a:ln>
        </p:spPr>
      </p:pic>
      <p:graphicFrame>
        <p:nvGraphicFramePr>
          <p:cNvPr id="150" name="Google Shape;150;p17"/>
          <p:cNvGraphicFramePr/>
          <p:nvPr/>
        </p:nvGraphicFramePr>
        <p:xfrm>
          <a:off x="723900" y="1219200"/>
          <a:ext cx="3000000" cy="3000000"/>
        </p:xfrm>
        <a:graphic>
          <a:graphicData uri="http://schemas.openxmlformats.org/drawingml/2006/table">
            <a:tbl>
              <a:tblPr>
                <a:noFill/>
                <a:tableStyleId>{08E06E72-85E4-42B6-B7AF-ACC663C6BDD3}</a:tableStyleId>
              </a:tblPr>
              <a:tblGrid>
                <a:gridCol w="1259700"/>
                <a:gridCol w="4939075"/>
              </a:tblGrid>
              <a:tr h="381000">
                <a:tc>
                  <a:txBody>
                    <a:bodyPr/>
                    <a:lstStyle/>
                    <a:p>
                      <a:pPr indent="0" lvl="0" marL="0" rtl="0" algn="l">
                        <a:spcBef>
                          <a:spcPts val="0"/>
                        </a:spcBef>
                        <a:spcAft>
                          <a:spcPts val="0"/>
                        </a:spcAft>
                        <a:buNone/>
                      </a:pPr>
                      <a:r>
                        <a:rPr b="1" lang="en-US" sz="1800"/>
                        <a:t>表</a:t>
                      </a:r>
                      <a:endParaRPr b="1" sz="1800"/>
                    </a:p>
                  </a:txBody>
                  <a:tcPr marT="91425" marB="91425" marR="91425" marL="91425">
                    <a:solidFill>
                      <a:schemeClr val="accent5"/>
                    </a:solidFill>
                  </a:tcPr>
                </a:tc>
                <a:tc>
                  <a:txBody>
                    <a:bodyPr/>
                    <a:lstStyle/>
                    <a:p>
                      <a:pPr indent="0" lvl="0" marL="0" rtl="0" algn="l">
                        <a:lnSpc>
                          <a:spcPct val="90000"/>
                        </a:lnSpc>
                        <a:spcBef>
                          <a:spcPts val="400"/>
                        </a:spcBef>
                        <a:spcAft>
                          <a:spcPts val="0"/>
                        </a:spcAft>
                        <a:buNone/>
                      </a:pPr>
                      <a:r>
                        <a:rPr lang="en-US" sz="1600">
                          <a:solidFill>
                            <a:schemeClr val="dk1"/>
                          </a:solidFill>
                        </a:rPr>
                        <a:t>HBase采用表来组织数据，表由行和列组成，列划分为若干个列族</a:t>
                      </a:r>
                      <a:endParaRPr sz="1600"/>
                    </a:p>
                  </a:txBody>
                  <a:tcPr marT="91425" marB="91425" marR="91425" marL="91425"/>
                </a:tc>
              </a:tr>
              <a:tr h="381000">
                <a:tc>
                  <a:txBody>
                    <a:bodyPr/>
                    <a:lstStyle/>
                    <a:p>
                      <a:pPr indent="0" lvl="0" marL="0" rtl="0" algn="l">
                        <a:spcBef>
                          <a:spcPts val="0"/>
                        </a:spcBef>
                        <a:spcAft>
                          <a:spcPts val="0"/>
                        </a:spcAft>
                        <a:buNone/>
                      </a:pPr>
                      <a:r>
                        <a:rPr b="1" lang="en-US" sz="1800">
                          <a:solidFill>
                            <a:schemeClr val="dk1"/>
                          </a:solidFill>
                        </a:rPr>
                        <a:t>行</a:t>
                      </a:r>
                      <a:endParaRPr b="1" sz="1800"/>
                    </a:p>
                  </a:txBody>
                  <a:tcPr marT="91425" marB="91425" marR="91425" marL="91425">
                    <a:solidFill>
                      <a:schemeClr val="accent5"/>
                    </a:solidFill>
                  </a:tcPr>
                </a:tc>
                <a:tc>
                  <a:txBody>
                    <a:bodyPr/>
                    <a:lstStyle/>
                    <a:p>
                      <a:pPr indent="0" lvl="0" marL="0" rtl="0" algn="l">
                        <a:spcBef>
                          <a:spcPts val="0"/>
                        </a:spcBef>
                        <a:spcAft>
                          <a:spcPts val="0"/>
                        </a:spcAft>
                        <a:buNone/>
                      </a:pPr>
                      <a:r>
                        <a:rPr lang="en-US" sz="1600">
                          <a:solidFill>
                            <a:schemeClr val="dk1"/>
                          </a:solidFill>
                        </a:rPr>
                        <a:t>每个HBase表都由若干行组成，每个行由行键（row key）来标识</a:t>
                      </a:r>
                      <a:endParaRPr sz="1600"/>
                    </a:p>
                  </a:txBody>
                  <a:tcPr marT="91425" marB="91425" marR="91425" marL="91425"/>
                </a:tc>
              </a:tr>
              <a:tr h="381000">
                <a:tc>
                  <a:txBody>
                    <a:bodyPr/>
                    <a:lstStyle/>
                    <a:p>
                      <a:pPr indent="0" lvl="0" marL="0" rtl="0" algn="l">
                        <a:spcBef>
                          <a:spcPts val="0"/>
                        </a:spcBef>
                        <a:spcAft>
                          <a:spcPts val="0"/>
                        </a:spcAft>
                        <a:buNone/>
                      </a:pPr>
                      <a:r>
                        <a:rPr b="1" lang="en-US" sz="1800"/>
                        <a:t>列族</a:t>
                      </a:r>
                      <a:endParaRPr b="1" sz="1800"/>
                    </a:p>
                  </a:txBody>
                  <a:tcPr marT="91425" marB="91425" marR="91425" marL="91425">
                    <a:solidFill>
                      <a:schemeClr val="accent5"/>
                    </a:solidFill>
                  </a:tcPr>
                </a:tc>
                <a:tc>
                  <a:txBody>
                    <a:bodyPr/>
                    <a:lstStyle/>
                    <a:p>
                      <a:pPr indent="0" lvl="0" marL="0" rtl="0" algn="l">
                        <a:lnSpc>
                          <a:spcPct val="90000"/>
                        </a:lnSpc>
                        <a:spcBef>
                          <a:spcPts val="400"/>
                        </a:spcBef>
                        <a:spcAft>
                          <a:spcPts val="0"/>
                        </a:spcAft>
                        <a:buNone/>
                      </a:pPr>
                      <a:r>
                        <a:rPr lang="en-US" sz="1600">
                          <a:solidFill>
                            <a:schemeClr val="dk1"/>
                          </a:solidFill>
                        </a:rPr>
                        <a:t>一个HBase表被分组成许多“列族”（Column Family）的集合，它是基本的访问控制单元</a:t>
                      </a:r>
                      <a:endParaRPr sz="1600"/>
                    </a:p>
                  </a:txBody>
                  <a:tcPr marT="91425" marB="91425" marR="91425" marL="91425"/>
                </a:tc>
              </a:tr>
              <a:tr h="381000">
                <a:tc>
                  <a:txBody>
                    <a:bodyPr/>
                    <a:lstStyle/>
                    <a:p>
                      <a:pPr indent="0" lvl="0" marL="0" rtl="0" algn="l">
                        <a:spcBef>
                          <a:spcPts val="0"/>
                        </a:spcBef>
                        <a:spcAft>
                          <a:spcPts val="0"/>
                        </a:spcAft>
                        <a:buNone/>
                      </a:pPr>
                      <a:r>
                        <a:rPr b="1" lang="en-US" sz="1800">
                          <a:solidFill>
                            <a:schemeClr val="dk1"/>
                          </a:solidFill>
                        </a:rPr>
                        <a:t>列限定符</a:t>
                      </a:r>
                      <a:endParaRPr b="1" sz="1800"/>
                    </a:p>
                  </a:txBody>
                  <a:tcPr marT="91425" marB="91425" marR="91425" marL="91425">
                    <a:solidFill>
                      <a:schemeClr val="accent5"/>
                    </a:solidFill>
                  </a:tcPr>
                </a:tc>
                <a:tc>
                  <a:txBody>
                    <a:bodyPr/>
                    <a:lstStyle/>
                    <a:p>
                      <a:pPr indent="0" lvl="0" marL="0" rtl="0" algn="l">
                        <a:lnSpc>
                          <a:spcPct val="90000"/>
                        </a:lnSpc>
                        <a:spcBef>
                          <a:spcPts val="400"/>
                        </a:spcBef>
                        <a:spcAft>
                          <a:spcPts val="0"/>
                        </a:spcAft>
                        <a:buNone/>
                      </a:pPr>
                      <a:r>
                        <a:rPr lang="en-US" sz="1600">
                          <a:solidFill>
                            <a:schemeClr val="dk1"/>
                          </a:solidFill>
                        </a:rPr>
                        <a:t>列族里的数据通过列限定符（或列）来定位</a:t>
                      </a:r>
                      <a:endParaRPr sz="1600"/>
                    </a:p>
                  </a:txBody>
                  <a:tcPr marT="91425" marB="91425" marR="91425" marL="91425"/>
                </a:tc>
              </a:tr>
              <a:tr h="381000">
                <a:tc>
                  <a:txBody>
                    <a:bodyPr/>
                    <a:lstStyle/>
                    <a:p>
                      <a:pPr indent="0" lvl="0" marL="0" rtl="0" algn="l">
                        <a:spcBef>
                          <a:spcPts val="0"/>
                        </a:spcBef>
                        <a:spcAft>
                          <a:spcPts val="0"/>
                        </a:spcAft>
                        <a:buNone/>
                      </a:pPr>
                      <a:r>
                        <a:rPr b="1" lang="en-US" sz="1800"/>
                        <a:t>单元格</a:t>
                      </a:r>
                      <a:endParaRPr b="1" sz="1800"/>
                    </a:p>
                  </a:txBody>
                  <a:tcPr marT="91425" marB="91425" marR="91425" marL="91425">
                    <a:solidFill>
                      <a:schemeClr val="accent5"/>
                    </a:solidFill>
                  </a:tcPr>
                </a:tc>
                <a:tc>
                  <a:txBody>
                    <a:bodyPr/>
                    <a:lstStyle/>
                    <a:p>
                      <a:pPr indent="0" lvl="0" marL="0" rtl="0" algn="l">
                        <a:lnSpc>
                          <a:spcPct val="90000"/>
                        </a:lnSpc>
                        <a:spcBef>
                          <a:spcPts val="400"/>
                        </a:spcBef>
                        <a:spcAft>
                          <a:spcPts val="0"/>
                        </a:spcAft>
                        <a:buNone/>
                      </a:pPr>
                      <a:r>
                        <a:rPr lang="en-US" sz="1600">
                          <a:solidFill>
                            <a:schemeClr val="dk1"/>
                          </a:solidFill>
                        </a:rPr>
                        <a:t>在HBase表中，通过行、列族和列限定符确定一个“单元格”（cell），单元格中存储的数据没有数据类型，总被视为字节数组byte[]</a:t>
                      </a:r>
                      <a:endParaRPr sz="1600"/>
                    </a:p>
                  </a:txBody>
                  <a:tcPr marT="91425" marB="91425" marR="91425" marL="91425"/>
                </a:tc>
              </a:tr>
              <a:tr h="381000">
                <a:tc>
                  <a:txBody>
                    <a:bodyPr/>
                    <a:lstStyle/>
                    <a:p>
                      <a:pPr indent="0" lvl="0" marL="0" rtl="0" algn="l">
                        <a:spcBef>
                          <a:spcPts val="0"/>
                        </a:spcBef>
                        <a:spcAft>
                          <a:spcPts val="0"/>
                        </a:spcAft>
                        <a:buNone/>
                      </a:pPr>
                      <a:r>
                        <a:rPr b="1" lang="en-US" sz="1800"/>
                        <a:t>时间戳</a:t>
                      </a:r>
                      <a:endParaRPr b="1" sz="1800"/>
                    </a:p>
                  </a:txBody>
                  <a:tcPr marT="91425" marB="91425" marR="91425" marL="91425">
                    <a:solidFill>
                      <a:schemeClr val="accent5"/>
                    </a:solidFill>
                  </a:tcPr>
                </a:tc>
                <a:tc>
                  <a:txBody>
                    <a:bodyPr/>
                    <a:lstStyle/>
                    <a:p>
                      <a:pPr indent="0" lvl="0" marL="0" rtl="0" algn="l">
                        <a:spcBef>
                          <a:spcPts val="0"/>
                        </a:spcBef>
                        <a:spcAft>
                          <a:spcPts val="0"/>
                        </a:spcAft>
                        <a:buNone/>
                      </a:pPr>
                      <a:r>
                        <a:rPr lang="en-US" sz="1600">
                          <a:solidFill>
                            <a:schemeClr val="dk1"/>
                          </a:solidFill>
                        </a:rPr>
                        <a:t>每个单元格都保存着同一份数据的多个版本，这些版本采用时间戳进行索引</a:t>
                      </a:r>
                      <a:endParaRPr sz="1600"/>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8"/>
          <p:cNvSpPr txBox="1"/>
          <p:nvPr/>
        </p:nvSpPr>
        <p:spPr>
          <a:xfrm>
            <a:off x="4084320" y="6406785"/>
            <a:ext cx="4023300" cy="2643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888888"/>
              </a:buClr>
              <a:buSzPts val="1200"/>
              <a:buFont typeface="Arial"/>
              <a:buNone/>
            </a:pPr>
            <a:r>
              <a:rPr b="0" i="0" lang="en-US" sz="1200" u="none" cap="none" strike="noStrike">
                <a:solidFill>
                  <a:srgbClr val="888888"/>
                </a:solidFill>
                <a:latin typeface="Arial"/>
                <a:ea typeface="Arial"/>
                <a:cs typeface="Arial"/>
                <a:sym typeface="Arial"/>
              </a:rPr>
              <a:t>Private &amp; Confidential</a:t>
            </a:r>
            <a:endParaRPr/>
          </a:p>
        </p:txBody>
      </p:sp>
      <p:sp>
        <p:nvSpPr>
          <p:cNvPr id="156" name="Google Shape;156;p18"/>
          <p:cNvSpPr txBox="1"/>
          <p:nvPr>
            <p:ph type="title"/>
          </p:nvPr>
        </p:nvSpPr>
        <p:spPr>
          <a:xfrm>
            <a:off x="736600" y="76200"/>
            <a:ext cx="10744500" cy="580500"/>
          </a:xfrm>
          <a:prstGeom prst="rect">
            <a:avLst/>
          </a:prstGeom>
          <a:noFill/>
          <a:ln>
            <a:noFill/>
          </a:ln>
        </p:spPr>
        <p:txBody>
          <a:bodyPr anchorCtr="0" anchor="b" bIns="68550" lIns="68550" spcFirstLastPara="1" rIns="68550" wrap="square" tIns="68550">
            <a:noAutofit/>
          </a:bodyPr>
          <a:lstStyle/>
          <a:p>
            <a:pPr indent="0" lvl="0" marL="0" rtl="0" algn="l">
              <a:lnSpc>
                <a:spcPct val="90000"/>
              </a:lnSpc>
              <a:spcBef>
                <a:spcPts val="0"/>
              </a:spcBef>
              <a:spcAft>
                <a:spcPts val="0"/>
              </a:spcAft>
              <a:buClr>
                <a:srgbClr val="000000"/>
              </a:buClr>
              <a:buSzPts val="2400"/>
              <a:buFont typeface="Arial"/>
              <a:buNone/>
            </a:pPr>
            <a:r>
              <a:rPr lang="en-US"/>
              <a:t>HBase数据</a:t>
            </a:r>
            <a:r>
              <a:rPr lang="en-US"/>
              <a:t>坐标</a:t>
            </a:r>
            <a:endParaRPr/>
          </a:p>
        </p:txBody>
      </p:sp>
      <p:sp>
        <p:nvSpPr>
          <p:cNvPr id="157" name="Google Shape;157;p18"/>
          <p:cNvSpPr txBox="1"/>
          <p:nvPr>
            <p:ph idx="12" type="sldNum"/>
          </p:nvPr>
        </p:nvSpPr>
        <p:spPr>
          <a:xfrm>
            <a:off x="11805974" y="6406785"/>
            <a:ext cx="189000" cy="2643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Clr>
                <a:srgbClr val="888888"/>
              </a:buClr>
              <a:buSzPts val="1200"/>
              <a:buFont typeface="Arial"/>
              <a:buNone/>
            </a:pPr>
            <a:fld id="{00000000-1234-1234-1234-123412341234}" type="slidenum">
              <a:rPr lang="en-US"/>
              <a:t>‹#›</a:t>
            </a:fld>
            <a:endParaRPr/>
          </a:p>
        </p:txBody>
      </p:sp>
      <p:pic>
        <p:nvPicPr>
          <p:cNvPr id="158" name="Google Shape;158;p18"/>
          <p:cNvPicPr preferRelativeResize="0"/>
          <p:nvPr/>
        </p:nvPicPr>
        <p:blipFill>
          <a:blip r:embed="rId3">
            <a:alphaModFix/>
          </a:blip>
          <a:stretch>
            <a:fillRect/>
          </a:stretch>
        </p:blipFill>
        <p:spPr>
          <a:xfrm>
            <a:off x="3656800" y="3520151"/>
            <a:ext cx="4450826" cy="3150926"/>
          </a:xfrm>
          <a:prstGeom prst="rect">
            <a:avLst/>
          </a:prstGeom>
          <a:noFill/>
          <a:ln>
            <a:noFill/>
          </a:ln>
        </p:spPr>
      </p:pic>
      <p:sp>
        <p:nvSpPr>
          <p:cNvPr id="159" name="Google Shape;159;p18"/>
          <p:cNvSpPr txBox="1"/>
          <p:nvPr/>
        </p:nvSpPr>
        <p:spPr>
          <a:xfrm>
            <a:off x="736600" y="732900"/>
            <a:ext cx="11171100" cy="146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400"/>
              </a:spcBef>
              <a:spcAft>
                <a:spcPts val="0"/>
              </a:spcAft>
              <a:buNone/>
            </a:pPr>
            <a:r>
              <a:rPr lang="en-US" sz="1800">
                <a:solidFill>
                  <a:schemeClr val="dk1"/>
                </a:solidFill>
              </a:rPr>
              <a:t>HBase中需要根据行键、列族、列限定符和时间戳来确定一个单元格，因此，可以视为一个“四维坐标”，即[行键, 列族, 列限定符, 时间戳]。</a:t>
            </a:r>
            <a:endParaRPr sz="1800">
              <a:solidFill>
                <a:schemeClr val="dk1"/>
              </a:solidFill>
            </a:endParaRPr>
          </a:p>
          <a:p>
            <a:pPr indent="0" lvl="0" marL="0" rtl="0" algn="l">
              <a:lnSpc>
                <a:spcPct val="115000"/>
              </a:lnSpc>
              <a:spcBef>
                <a:spcPts val="400"/>
              </a:spcBef>
              <a:spcAft>
                <a:spcPts val="0"/>
              </a:spcAft>
              <a:buNone/>
            </a:pPr>
            <a:r>
              <a:rPr lang="en-US" sz="1800">
                <a:solidFill>
                  <a:srgbClr val="303030"/>
                </a:solidFill>
                <a:highlight>
                  <a:srgbClr val="FFFFFF"/>
                </a:highlight>
              </a:rPr>
              <a:t>rowkey 最大长度 64kb ，实际应用中一般为 10-100bytes，以 byte[] 形式保存，一般设计成定长。建议越短越好。</a:t>
            </a:r>
            <a:endParaRPr sz="1800">
              <a:solidFill>
                <a:schemeClr val="dk1"/>
              </a:solidFill>
            </a:endParaRPr>
          </a:p>
        </p:txBody>
      </p:sp>
      <p:graphicFrame>
        <p:nvGraphicFramePr>
          <p:cNvPr id="160" name="Google Shape;160;p18"/>
          <p:cNvGraphicFramePr/>
          <p:nvPr/>
        </p:nvGraphicFramePr>
        <p:xfrm>
          <a:off x="952500" y="2277900"/>
          <a:ext cx="3000000" cy="3000000"/>
        </p:xfrm>
        <a:graphic>
          <a:graphicData uri="http://schemas.openxmlformats.org/drawingml/2006/table">
            <a:tbl>
              <a:tblPr>
                <a:noFill/>
                <a:tableStyleId>{08E06E72-85E4-42B6-B7AF-ACC663C6BDD3}</a:tableStyleId>
              </a:tblPr>
              <a:tblGrid>
                <a:gridCol w="4744900"/>
                <a:gridCol w="3610425"/>
              </a:tblGrid>
              <a:tr h="381000">
                <a:tc>
                  <a:txBody>
                    <a:bodyPr/>
                    <a:lstStyle/>
                    <a:p>
                      <a:pPr indent="0" lvl="0" marL="0" rtl="0" algn="ctr">
                        <a:spcBef>
                          <a:spcPts val="0"/>
                        </a:spcBef>
                        <a:spcAft>
                          <a:spcPts val="0"/>
                        </a:spcAft>
                        <a:buNone/>
                      </a:pPr>
                      <a:r>
                        <a:rPr b="1" lang="en-US" sz="2000"/>
                        <a:t>键</a:t>
                      </a:r>
                      <a:endParaRPr b="1" sz="2000"/>
                    </a:p>
                  </a:txBody>
                  <a:tcPr marT="91425" marB="91425" marR="91425" marL="91425">
                    <a:solidFill>
                      <a:schemeClr val="accent5"/>
                    </a:solidFill>
                  </a:tcPr>
                </a:tc>
                <a:tc>
                  <a:txBody>
                    <a:bodyPr/>
                    <a:lstStyle/>
                    <a:p>
                      <a:pPr indent="0" lvl="0" marL="0" rtl="0" algn="ctr">
                        <a:spcBef>
                          <a:spcPts val="0"/>
                        </a:spcBef>
                        <a:spcAft>
                          <a:spcPts val="0"/>
                        </a:spcAft>
                        <a:buNone/>
                      </a:pPr>
                      <a:r>
                        <a:rPr b="1" lang="en-US" sz="2000"/>
                        <a:t>值</a:t>
                      </a:r>
                      <a:endParaRPr b="1" sz="2000"/>
                    </a:p>
                  </a:txBody>
                  <a:tcPr marT="91425" marB="91425" marR="91425" marL="91425">
                    <a:solidFill>
                      <a:schemeClr val="accent5"/>
                    </a:solidFill>
                  </a:tcPr>
                </a:tc>
              </a:tr>
              <a:tr h="381000">
                <a:tc>
                  <a:txBody>
                    <a:bodyPr/>
                    <a:lstStyle/>
                    <a:p>
                      <a:pPr indent="0" lvl="0" marL="0" rtl="0" algn="l">
                        <a:lnSpc>
                          <a:spcPct val="115000"/>
                        </a:lnSpc>
                        <a:spcBef>
                          <a:spcPts val="0"/>
                        </a:spcBef>
                        <a:spcAft>
                          <a:spcPts val="0"/>
                        </a:spcAft>
                        <a:buNone/>
                      </a:pPr>
                      <a:r>
                        <a:rPr lang="en-US" sz="1600">
                          <a:solidFill>
                            <a:schemeClr val="dk1"/>
                          </a:solidFill>
                        </a:rPr>
                        <a:t>[“201505003”, “Info”, “email”, 1174184619081]</a:t>
                      </a:r>
                      <a:endParaRPr sz="1600"/>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“xie@qq.com”</a:t>
                      </a:r>
                      <a:endParaRPr sz="1600"/>
                    </a:p>
                  </a:txBody>
                  <a:tcPr marT="91425" marB="91425" marR="91425" marL="91425"/>
                </a:tc>
              </a:tr>
              <a:tr h="381000">
                <a:tc>
                  <a:txBody>
                    <a:bodyPr/>
                    <a:lstStyle/>
                    <a:p>
                      <a:pPr indent="0" lvl="0" marL="0" rtl="0" algn="l">
                        <a:lnSpc>
                          <a:spcPct val="115000"/>
                        </a:lnSpc>
                        <a:spcBef>
                          <a:spcPts val="0"/>
                        </a:spcBef>
                        <a:spcAft>
                          <a:spcPts val="0"/>
                        </a:spcAft>
                        <a:buNone/>
                      </a:pPr>
                      <a:r>
                        <a:rPr lang="en-US" sz="1600">
                          <a:solidFill>
                            <a:schemeClr val="dk1"/>
                          </a:solidFill>
                        </a:rPr>
                        <a:t>[“201505003”, “Info”, “email”, 1174184620720]</a:t>
                      </a:r>
                      <a:endParaRPr sz="1600"/>
                    </a:p>
                  </a:txBody>
                  <a:tcPr marT="91425" marB="91425" marR="91425" marL="91425"/>
                </a:tc>
                <a:tc>
                  <a:txBody>
                    <a:bodyPr/>
                    <a:lstStyle/>
                    <a:p>
                      <a:pPr indent="0" lvl="0" marL="0" rtl="0" algn="l">
                        <a:lnSpc>
                          <a:spcPct val="115000"/>
                        </a:lnSpc>
                        <a:spcBef>
                          <a:spcPts val="0"/>
                        </a:spcBef>
                        <a:spcAft>
                          <a:spcPts val="0"/>
                        </a:spcAft>
                        <a:buNone/>
                      </a:pPr>
                      <a:r>
                        <a:rPr lang="en-US" sz="1600">
                          <a:solidFill>
                            <a:schemeClr val="dk1"/>
                          </a:solidFill>
                        </a:rPr>
                        <a:t>“you@163.com”</a:t>
                      </a:r>
                      <a:endParaRPr sz="1600"/>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